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7" r:id="rId3"/>
    <p:sldId id="268" r:id="rId4"/>
    <p:sldId id="257" r:id="rId5"/>
    <p:sldId id="258" r:id="rId6"/>
    <p:sldId id="259" r:id="rId7"/>
    <p:sldId id="260" r:id="rId8"/>
    <p:sldId id="261" r:id="rId9"/>
    <p:sldId id="262" r:id="rId10"/>
    <p:sldId id="263" r:id="rId11"/>
    <p:sldId id="264" r:id="rId12"/>
    <p:sldId id="265" r:id="rId13"/>
    <p:sldId id="269" r:id="rId14"/>
    <p:sldId id="271" r:id="rId15"/>
    <p:sldId id="272"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6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p:restoredTop sz="94610"/>
  </p:normalViewPr>
  <p:slideViewPr>
    <p:cSldViewPr snapToGrid="0" snapToObjects="1">
      <p:cViewPr varScale="1">
        <p:scale>
          <a:sx n="127" d="100"/>
          <a:sy n="127" d="100"/>
        </p:scale>
        <p:origin x="32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8091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9281160" y="393192"/>
            <a:ext cx="2331720" cy="411480"/>
          </a:xfrm>
          <a:prstGeom prst="rect">
            <a:avLst/>
          </a:prstGeom>
          <a:noFill/>
          <a:ln>
            <a:noFill/>
          </a:ln>
        </p:spPr>
        <p:txBody>
          <a:bodyPr wrap="square" lIns="0" tIns="0" rIns="0" bIns="0" rtlCol="0" anchor="ctr"/>
          <a:lstStyle/>
          <a:p>
            <a:pPr marL="0" indent="0">
              <a:buNone/>
            </a:pPr>
            <a:r>
              <a:rPr lang="en-US" sz="2000" dirty="0" err="1">
                <a:solidFill>
                  <a:srgbClr val="1C1B1A"/>
                </a:solidFill>
                <a:latin typeface="Inter" pitchFamily="34" charset="0"/>
                <a:ea typeface="Inter" pitchFamily="34" charset="-122"/>
                <a:cs typeface="Inter" pitchFamily="34" charset="-120"/>
              </a:rPr>
              <a:t>hireDiverse</a:t>
            </a:r>
            <a:endParaRPr lang="en-US" sz="2000" dirty="0"/>
          </a:p>
        </p:txBody>
      </p:sp>
      <p:sp>
        <p:nvSpPr>
          <p:cNvPr id="3" name="Shape 1"/>
          <p:cNvSpPr/>
          <p:nvPr/>
        </p:nvSpPr>
        <p:spPr>
          <a:xfrm>
            <a:off x="0" y="1051560"/>
            <a:ext cx="12188952" cy="0"/>
          </a:xfrm>
          <a:prstGeom prst="line">
            <a:avLst/>
          </a:prstGeom>
          <a:solidFill>
            <a:srgbClr val="E3DCD3"/>
          </a:solidFill>
          <a:ln w="12700">
            <a:noFill/>
            <a:prstDash val="solid"/>
          </a:ln>
        </p:spPr>
        <p:txBody>
          <a:bodyPr/>
          <a:lstStyle/>
          <a:p>
            <a:endParaRPr lang="en-US"/>
          </a:p>
        </p:txBody>
      </p:sp>
      <p:sp>
        <p:nvSpPr>
          <p:cNvPr id="4" name="Text 2"/>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a:solidFill>
                  <a:srgbClr val="C9814E"/>
                </a:solidFill>
                <a:latin typeface="Inter" pitchFamily="34" charset="0"/>
                <a:ea typeface="Inter" pitchFamily="34" charset="-122"/>
                <a:cs typeface="Inter" pitchFamily="34" charset="-120"/>
              </a:rPr>
              <a:t>// LEADERSHIP BUSINESS CASE</a:t>
            </a:r>
            <a:endParaRPr lang="en-US" sz="1200" dirty="0"/>
          </a:p>
        </p:txBody>
      </p:sp>
      <p:sp>
        <p:nvSpPr>
          <p:cNvPr id="5" name="Text 3"/>
          <p:cNvSpPr/>
          <p:nvPr/>
        </p:nvSpPr>
        <p:spPr>
          <a:xfrm>
            <a:off x="530352" y="2743200"/>
            <a:ext cx="10515600" cy="1737360"/>
          </a:xfrm>
          <a:prstGeom prst="rect">
            <a:avLst/>
          </a:prstGeom>
          <a:noFill/>
          <a:ln>
            <a:noFill/>
          </a:ln>
        </p:spPr>
        <p:txBody>
          <a:bodyPr wrap="square" lIns="0" tIns="0" rIns="0" bIns="0" rtlCol="0" anchor="ctr"/>
          <a:lstStyle/>
          <a:p>
            <a:pPr marL="0" indent="0">
              <a:lnSpc>
                <a:spcPct val="105000"/>
              </a:lnSpc>
              <a:buNone/>
            </a:pPr>
            <a:r>
              <a:rPr lang="en-US" sz="4600" b="1" dirty="0">
                <a:solidFill>
                  <a:srgbClr val="1C1B1A"/>
                </a:solidFill>
                <a:latin typeface="Inter" pitchFamily="34" charset="0"/>
                <a:ea typeface="Inter" pitchFamily="34" charset="-122"/>
                <a:cs typeface="Inter" pitchFamily="34" charset="-120"/>
              </a:rPr>
              <a:t>The Business Case for </a:t>
            </a:r>
            <a:r>
              <a:rPr lang="en-US" sz="4600" b="1" dirty="0" err="1">
                <a:solidFill>
                  <a:srgbClr val="1C1B1A"/>
                </a:solidFill>
                <a:latin typeface="Inter" pitchFamily="34" charset="0"/>
                <a:ea typeface="Inter" pitchFamily="34" charset="-122"/>
                <a:cs typeface="Inter" pitchFamily="34" charset="-120"/>
              </a:rPr>
              <a:t>hireDiverse</a:t>
            </a:r>
            <a:endParaRPr lang="en-US" sz="4600" b="1" dirty="0"/>
          </a:p>
        </p:txBody>
      </p:sp>
      <p:sp>
        <p:nvSpPr>
          <p:cNvPr id="6" name="Text 4"/>
          <p:cNvSpPr/>
          <p:nvPr/>
        </p:nvSpPr>
        <p:spPr>
          <a:xfrm>
            <a:off x="548640" y="4434840"/>
            <a:ext cx="8961120" cy="822960"/>
          </a:xfrm>
          <a:prstGeom prst="rect">
            <a:avLst/>
          </a:prstGeom>
          <a:noFill/>
          <a:ln>
            <a:noFill/>
          </a:ln>
        </p:spPr>
        <p:txBody>
          <a:bodyPr wrap="square" lIns="0" tIns="0" rIns="0" bIns="0" rtlCol="0" anchor="ctr"/>
          <a:lstStyle/>
          <a:p>
            <a:pPr marL="0" indent="0">
              <a:lnSpc>
                <a:spcPct val="130000"/>
              </a:lnSpc>
              <a:buNone/>
            </a:pPr>
            <a:r>
              <a:rPr lang="en-US" sz="1500" dirty="0">
                <a:solidFill>
                  <a:srgbClr val="C4BCB2"/>
                </a:solidFill>
                <a:latin typeface="Inter" pitchFamily="34" charset="0"/>
                <a:ea typeface="Inter" pitchFamily="34" charset="-122"/>
                <a:cs typeface="Inter" pitchFamily="34" charset="-120"/>
              </a:rPr>
              <a:t>Expand diverse talent reach, reduce recruitment admin, and document measurable employment equity outreach.</a:t>
            </a:r>
            <a:endParaRPr lang="en-US" sz="1500" dirty="0"/>
          </a:p>
        </p:txBody>
      </p:sp>
      <p:sp>
        <p:nvSpPr>
          <p:cNvPr id="7" name="Text 5"/>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HOW WE REACH CANDIDATES</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800" b="1" dirty="0">
                <a:solidFill>
                  <a:srgbClr val="1C1B1A"/>
                </a:solidFill>
                <a:latin typeface="Inter" pitchFamily="34" charset="0"/>
                <a:ea typeface="Inter" pitchFamily="34" charset="-122"/>
                <a:cs typeface="Inter" pitchFamily="34" charset="-120"/>
              </a:rPr>
              <a:t>More than one traffic source.</a:t>
            </a:r>
            <a:endParaRPr lang="en-US" sz="2800" dirty="0"/>
          </a:p>
        </p:txBody>
      </p:sp>
      <p:sp>
        <p:nvSpPr>
          <p:cNvPr id="4" name="Text 2"/>
          <p:cNvSpPr/>
          <p:nvPr/>
        </p:nvSpPr>
        <p:spPr>
          <a:xfrm>
            <a:off x="548640" y="1444752"/>
            <a:ext cx="10424160" cy="457200"/>
          </a:xfrm>
          <a:prstGeom prst="rect">
            <a:avLst/>
          </a:prstGeom>
          <a:noFill/>
          <a:ln>
            <a:noFill/>
          </a:ln>
        </p:spPr>
        <p:txBody>
          <a:bodyPr wrap="square" lIns="0" tIns="0" rIns="0" bIns="0" rtlCol="0" anchor="ctr"/>
          <a:lstStyle/>
          <a:p>
            <a:pPr marL="0" indent="0">
              <a:buNone/>
            </a:pPr>
            <a:r>
              <a:rPr lang="en-US" sz="1350" dirty="0" err="1">
                <a:solidFill>
                  <a:srgbClr val="5B564F"/>
                </a:solidFill>
                <a:latin typeface="Inter" pitchFamily="34" charset="0"/>
                <a:ea typeface="Inter" pitchFamily="34" charset="-122"/>
                <a:cs typeface="Inter" pitchFamily="34" charset="-120"/>
              </a:rPr>
              <a:t>hireDiverse</a:t>
            </a:r>
            <a:r>
              <a:rPr lang="en-US" sz="1350" dirty="0">
                <a:solidFill>
                  <a:srgbClr val="5B564F"/>
                </a:solidFill>
                <a:latin typeface="Inter" pitchFamily="34" charset="0"/>
                <a:ea typeface="Inter" pitchFamily="34" charset="-122"/>
                <a:cs typeface="Inter" pitchFamily="34" charset="-120"/>
              </a:rPr>
              <a:t> combines community reach with direct reach and traffic, so your job opportunities reach candidates through more than a single channel.</a:t>
            </a:r>
            <a:endParaRPr lang="en-US" sz="1350" dirty="0"/>
          </a:p>
        </p:txBody>
      </p:sp>
      <p:sp>
        <p:nvSpPr>
          <p:cNvPr id="5" name="Shape 3"/>
          <p:cNvSpPr/>
          <p:nvPr/>
        </p:nvSpPr>
        <p:spPr>
          <a:xfrm>
            <a:off x="548640" y="2148840"/>
            <a:ext cx="2651760" cy="3200400"/>
          </a:xfrm>
          <a:prstGeom prst="rect">
            <a:avLst/>
          </a:prstGeom>
          <a:solidFill>
            <a:srgbClr val="FFFFFF"/>
          </a:solidFill>
          <a:ln w="12700">
            <a:noFill/>
            <a:prstDash val="solid"/>
          </a:ln>
        </p:spPr>
        <p:txBody>
          <a:bodyPr/>
          <a:lstStyle/>
          <a:p>
            <a:endParaRPr lang="en-US"/>
          </a:p>
        </p:txBody>
      </p:sp>
      <p:sp>
        <p:nvSpPr>
          <p:cNvPr id="6" name="Text 4"/>
          <p:cNvSpPr/>
          <p:nvPr/>
        </p:nvSpPr>
        <p:spPr>
          <a:xfrm>
            <a:off x="777240" y="2423160"/>
            <a:ext cx="2194560" cy="502920"/>
          </a:xfrm>
          <a:prstGeom prst="rect">
            <a:avLst/>
          </a:prstGeom>
          <a:noFill/>
          <a:ln>
            <a:noFill/>
          </a:ln>
        </p:spPr>
        <p:txBody>
          <a:bodyPr wrap="square" lIns="0" tIns="0" rIns="0" bIns="0" rtlCol="0" anchor="ctr"/>
          <a:lstStyle/>
          <a:p>
            <a:pPr marL="0" indent="0">
              <a:buNone/>
            </a:pPr>
            <a:r>
              <a:rPr lang="en-US" sz="2200" b="1" dirty="0">
                <a:solidFill>
                  <a:srgbClr val="C9814E"/>
                </a:solidFill>
                <a:latin typeface="Inter" pitchFamily="34" charset="0"/>
                <a:ea typeface="Inter" pitchFamily="34" charset="-122"/>
                <a:cs typeface="Inter" pitchFamily="34" charset="-120"/>
              </a:rPr>
              <a:t>01</a:t>
            </a:r>
            <a:endParaRPr lang="en-US" sz="2200" dirty="0"/>
          </a:p>
        </p:txBody>
      </p:sp>
      <p:sp>
        <p:nvSpPr>
          <p:cNvPr id="7" name="Text 5"/>
          <p:cNvSpPr/>
          <p:nvPr/>
        </p:nvSpPr>
        <p:spPr>
          <a:xfrm>
            <a:off x="777240" y="3017520"/>
            <a:ext cx="2194560" cy="822960"/>
          </a:xfrm>
          <a:prstGeom prst="rect">
            <a:avLst/>
          </a:prstGeom>
          <a:noFill/>
          <a:ln>
            <a:noFill/>
          </a:ln>
        </p:spPr>
        <p:txBody>
          <a:bodyPr wrap="square" lIns="0" tIns="0" rIns="0" bIns="0" rtlCol="0" anchor="ctr"/>
          <a:lstStyle/>
          <a:p>
            <a:pPr marL="0" indent="0">
              <a:lnSpc>
                <a:spcPct val="115000"/>
              </a:lnSpc>
              <a:buNone/>
            </a:pPr>
            <a:r>
              <a:rPr lang="en-US" sz="1300" b="1" dirty="0" err="1">
                <a:solidFill>
                  <a:srgbClr val="1C1B1A"/>
                </a:solidFill>
                <a:latin typeface="Inter" pitchFamily="34" charset="0"/>
                <a:ea typeface="Inter" pitchFamily="34" charset="-122"/>
                <a:cs typeface="Inter" pitchFamily="34" charset="-120"/>
              </a:rPr>
              <a:t>hireDiverse</a:t>
            </a:r>
            <a:r>
              <a:rPr lang="en-US" sz="1300" b="1" dirty="0">
                <a:solidFill>
                  <a:srgbClr val="1C1B1A"/>
                </a:solidFill>
                <a:latin typeface="Inter" pitchFamily="34" charset="0"/>
                <a:ea typeface="Inter" pitchFamily="34" charset="-122"/>
                <a:cs typeface="Inter" pitchFamily="34" charset="-120"/>
              </a:rPr>
              <a:t> Brand Recognition</a:t>
            </a:r>
            <a:endParaRPr lang="en-US" sz="1300" dirty="0"/>
          </a:p>
        </p:txBody>
      </p:sp>
      <p:sp>
        <p:nvSpPr>
          <p:cNvPr id="8" name="Text 6"/>
          <p:cNvSpPr/>
          <p:nvPr/>
        </p:nvSpPr>
        <p:spPr>
          <a:xfrm>
            <a:off x="777240" y="3931920"/>
            <a:ext cx="2194560" cy="1280160"/>
          </a:xfrm>
          <a:prstGeom prst="rect">
            <a:avLst/>
          </a:prstGeom>
          <a:noFill/>
          <a:ln>
            <a:noFill/>
          </a:ln>
        </p:spPr>
        <p:txBody>
          <a:bodyPr wrap="square" lIns="0" tIns="0" rIns="0" bIns="0" rtlCol="0" anchor="ctr"/>
          <a:lstStyle/>
          <a:p>
            <a:pPr marL="0" indent="0">
              <a:lnSpc>
                <a:spcPct val="125000"/>
              </a:lnSpc>
              <a:buNone/>
            </a:pPr>
            <a:r>
              <a:rPr lang="en-US" sz="1050" dirty="0">
                <a:solidFill>
                  <a:srgbClr val="5B564F"/>
                </a:solidFill>
                <a:latin typeface="Inter" pitchFamily="34" charset="0"/>
                <a:ea typeface="Inter" pitchFamily="34" charset="-122"/>
                <a:cs typeface="Inter" pitchFamily="34" charset="-120"/>
              </a:rPr>
              <a:t>Candidates search and discover opportunities directly on the </a:t>
            </a:r>
            <a:r>
              <a:rPr lang="en-US" sz="1050" dirty="0" err="1">
                <a:solidFill>
                  <a:srgbClr val="5B564F"/>
                </a:solidFill>
                <a:latin typeface="Inter" pitchFamily="34" charset="0"/>
                <a:ea typeface="Inter" pitchFamily="34" charset="-122"/>
                <a:cs typeface="Inter" pitchFamily="34" charset="-120"/>
              </a:rPr>
              <a:t>hireDiverse</a:t>
            </a:r>
            <a:r>
              <a:rPr lang="en-US" sz="1050" dirty="0">
                <a:solidFill>
                  <a:srgbClr val="5B564F"/>
                </a:solidFill>
                <a:latin typeface="Inter" pitchFamily="34" charset="0"/>
                <a:ea typeface="Inter" pitchFamily="34" charset="-122"/>
                <a:cs typeface="Inter" pitchFamily="34" charset="-120"/>
              </a:rPr>
              <a:t> job board.</a:t>
            </a:r>
            <a:endParaRPr lang="en-US" sz="1050" dirty="0"/>
          </a:p>
        </p:txBody>
      </p:sp>
      <p:sp>
        <p:nvSpPr>
          <p:cNvPr id="9" name="Shape 7"/>
          <p:cNvSpPr/>
          <p:nvPr/>
        </p:nvSpPr>
        <p:spPr>
          <a:xfrm>
            <a:off x="3456432" y="2148840"/>
            <a:ext cx="2651760" cy="3200400"/>
          </a:xfrm>
          <a:prstGeom prst="rect">
            <a:avLst/>
          </a:prstGeom>
          <a:solidFill>
            <a:srgbClr val="FFFFFF"/>
          </a:solidFill>
          <a:ln w="12700">
            <a:noFill/>
            <a:prstDash val="solid"/>
          </a:ln>
        </p:spPr>
        <p:txBody>
          <a:bodyPr/>
          <a:lstStyle/>
          <a:p>
            <a:endParaRPr lang="en-US"/>
          </a:p>
        </p:txBody>
      </p:sp>
      <p:sp>
        <p:nvSpPr>
          <p:cNvPr id="10" name="Text 8"/>
          <p:cNvSpPr/>
          <p:nvPr/>
        </p:nvSpPr>
        <p:spPr>
          <a:xfrm>
            <a:off x="3685032" y="2423160"/>
            <a:ext cx="2194560" cy="502920"/>
          </a:xfrm>
          <a:prstGeom prst="rect">
            <a:avLst/>
          </a:prstGeom>
          <a:noFill/>
          <a:ln>
            <a:noFill/>
          </a:ln>
        </p:spPr>
        <p:txBody>
          <a:bodyPr wrap="square" lIns="0" tIns="0" rIns="0" bIns="0" rtlCol="0" anchor="ctr"/>
          <a:lstStyle/>
          <a:p>
            <a:pPr marL="0" indent="0">
              <a:buNone/>
            </a:pPr>
            <a:r>
              <a:rPr lang="en-US" sz="2200" b="1" dirty="0">
                <a:solidFill>
                  <a:srgbClr val="C9814E"/>
                </a:solidFill>
                <a:latin typeface="Inter" pitchFamily="34" charset="0"/>
                <a:ea typeface="Inter" pitchFamily="34" charset="-122"/>
                <a:cs typeface="Inter" pitchFamily="34" charset="-120"/>
              </a:rPr>
              <a:t>02</a:t>
            </a:r>
            <a:endParaRPr lang="en-US" sz="2200" dirty="0"/>
          </a:p>
        </p:txBody>
      </p:sp>
      <p:sp>
        <p:nvSpPr>
          <p:cNvPr id="11" name="Text 9"/>
          <p:cNvSpPr/>
          <p:nvPr/>
        </p:nvSpPr>
        <p:spPr>
          <a:xfrm>
            <a:off x="3685032" y="3017520"/>
            <a:ext cx="2194560" cy="822960"/>
          </a:xfrm>
          <a:prstGeom prst="rect">
            <a:avLst/>
          </a:prstGeom>
          <a:noFill/>
          <a:ln>
            <a:noFill/>
          </a:ln>
        </p:spPr>
        <p:txBody>
          <a:bodyPr wrap="square" lIns="0" tIns="0" rIns="0" bIns="0" rtlCol="0" anchor="ctr"/>
          <a:lstStyle/>
          <a:p>
            <a:pPr marL="0" indent="0">
              <a:lnSpc>
                <a:spcPct val="115000"/>
              </a:lnSpc>
              <a:buNone/>
            </a:pPr>
            <a:r>
              <a:rPr lang="en-US" sz="1300" b="1" dirty="0">
                <a:solidFill>
                  <a:srgbClr val="1C1B1A"/>
                </a:solidFill>
                <a:latin typeface="Inter" pitchFamily="34" charset="0"/>
                <a:ea typeface="Inter" pitchFamily="34" charset="-122"/>
                <a:cs typeface="Inter" pitchFamily="34" charset="-120"/>
              </a:rPr>
              <a:t>Community-Based Partner Network</a:t>
            </a:r>
            <a:endParaRPr lang="en-US" sz="1300" dirty="0"/>
          </a:p>
        </p:txBody>
      </p:sp>
      <p:sp>
        <p:nvSpPr>
          <p:cNvPr id="12" name="Text 10"/>
          <p:cNvSpPr/>
          <p:nvPr/>
        </p:nvSpPr>
        <p:spPr>
          <a:xfrm>
            <a:off x="3685032" y="3931920"/>
            <a:ext cx="2194560" cy="1280160"/>
          </a:xfrm>
          <a:prstGeom prst="rect">
            <a:avLst/>
          </a:prstGeom>
          <a:noFill/>
          <a:ln>
            <a:noFill/>
          </a:ln>
        </p:spPr>
        <p:txBody>
          <a:bodyPr wrap="square" lIns="0" tIns="0" rIns="0" bIns="0" rtlCol="0" anchor="ctr"/>
          <a:lstStyle/>
          <a:p>
            <a:pPr marL="0" indent="0">
              <a:lnSpc>
                <a:spcPct val="125000"/>
              </a:lnSpc>
              <a:buNone/>
            </a:pPr>
            <a:r>
              <a:rPr lang="en-US" sz="1050" dirty="0">
                <a:solidFill>
                  <a:srgbClr val="5B564F"/>
                </a:solidFill>
                <a:latin typeface="Inter" pitchFamily="34" charset="0"/>
                <a:ea typeface="Inter" pitchFamily="34" charset="-122"/>
                <a:cs typeface="Inter" pitchFamily="34" charset="-120"/>
              </a:rPr>
              <a:t>Jobs are shared through organizations working directly with diverse and job seekers.</a:t>
            </a:r>
            <a:endParaRPr lang="en-US" sz="1050" dirty="0"/>
          </a:p>
        </p:txBody>
      </p:sp>
      <p:sp>
        <p:nvSpPr>
          <p:cNvPr id="13" name="Shape 11"/>
          <p:cNvSpPr/>
          <p:nvPr/>
        </p:nvSpPr>
        <p:spPr>
          <a:xfrm>
            <a:off x="6364224" y="2148840"/>
            <a:ext cx="2651760" cy="3200400"/>
          </a:xfrm>
          <a:prstGeom prst="rect">
            <a:avLst/>
          </a:prstGeom>
          <a:solidFill>
            <a:srgbClr val="FFFFFF"/>
          </a:solidFill>
          <a:ln w="12700">
            <a:noFill/>
            <a:prstDash val="solid"/>
          </a:ln>
        </p:spPr>
        <p:txBody>
          <a:bodyPr/>
          <a:lstStyle/>
          <a:p>
            <a:endParaRPr lang="en-US"/>
          </a:p>
        </p:txBody>
      </p:sp>
      <p:sp>
        <p:nvSpPr>
          <p:cNvPr id="14" name="Text 12"/>
          <p:cNvSpPr/>
          <p:nvPr/>
        </p:nvSpPr>
        <p:spPr>
          <a:xfrm>
            <a:off x="6592824" y="2423160"/>
            <a:ext cx="2194560" cy="502920"/>
          </a:xfrm>
          <a:prstGeom prst="rect">
            <a:avLst/>
          </a:prstGeom>
          <a:noFill/>
          <a:ln>
            <a:noFill/>
          </a:ln>
        </p:spPr>
        <p:txBody>
          <a:bodyPr wrap="square" lIns="0" tIns="0" rIns="0" bIns="0" rtlCol="0" anchor="ctr"/>
          <a:lstStyle/>
          <a:p>
            <a:pPr marL="0" indent="0">
              <a:buNone/>
            </a:pPr>
            <a:r>
              <a:rPr lang="en-US" sz="2200" b="1" dirty="0">
                <a:solidFill>
                  <a:srgbClr val="C9814E"/>
                </a:solidFill>
                <a:latin typeface="Inter" pitchFamily="34" charset="0"/>
                <a:ea typeface="Inter" pitchFamily="34" charset="-122"/>
                <a:cs typeface="Inter" pitchFamily="34" charset="-120"/>
              </a:rPr>
              <a:t>03</a:t>
            </a:r>
            <a:endParaRPr lang="en-US" sz="2200" dirty="0"/>
          </a:p>
        </p:txBody>
      </p:sp>
      <p:sp>
        <p:nvSpPr>
          <p:cNvPr id="15" name="Text 13"/>
          <p:cNvSpPr/>
          <p:nvPr/>
        </p:nvSpPr>
        <p:spPr>
          <a:xfrm>
            <a:off x="6592824" y="3017520"/>
            <a:ext cx="2194560" cy="822960"/>
          </a:xfrm>
          <a:prstGeom prst="rect">
            <a:avLst/>
          </a:prstGeom>
          <a:noFill/>
          <a:ln>
            <a:noFill/>
          </a:ln>
        </p:spPr>
        <p:txBody>
          <a:bodyPr wrap="square" lIns="0" tIns="0" rIns="0" bIns="0" rtlCol="0" anchor="ctr"/>
          <a:lstStyle/>
          <a:p>
            <a:pPr marL="0" indent="0">
              <a:lnSpc>
                <a:spcPct val="115000"/>
              </a:lnSpc>
              <a:buNone/>
            </a:pPr>
            <a:r>
              <a:rPr lang="en-US" sz="1300" b="1" dirty="0">
                <a:solidFill>
                  <a:srgbClr val="1C1B1A"/>
                </a:solidFill>
                <a:latin typeface="Inter" pitchFamily="34" charset="0"/>
                <a:ea typeface="Inter" pitchFamily="34" charset="-122"/>
                <a:cs typeface="Inter" pitchFamily="34" charset="-120"/>
              </a:rPr>
              <a:t>Candidate Email Communications</a:t>
            </a:r>
            <a:endParaRPr lang="en-US" sz="1300" dirty="0"/>
          </a:p>
        </p:txBody>
      </p:sp>
      <p:sp>
        <p:nvSpPr>
          <p:cNvPr id="16" name="Text 14"/>
          <p:cNvSpPr/>
          <p:nvPr/>
        </p:nvSpPr>
        <p:spPr>
          <a:xfrm>
            <a:off x="6592824" y="3931920"/>
            <a:ext cx="2194560" cy="1280160"/>
          </a:xfrm>
          <a:prstGeom prst="rect">
            <a:avLst/>
          </a:prstGeom>
          <a:noFill/>
          <a:ln>
            <a:noFill/>
          </a:ln>
        </p:spPr>
        <p:txBody>
          <a:bodyPr wrap="square" lIns="0" tIns="0" rIns="0" bIns="0" rtlCol="0" anchor="ctr"/>
          <a:lstStyle/>
          <a:p>
            <a:pPr marL="0" indent="0">
              <a:lnSpc>
                <a:spcPct val="125000"/>
              </a:lnSpc>
              <a:buNone/>
            </a:pPr>
            <a:r>
              <a:rPr lang="en-US" sz="1050" dirty="0">
                <a:solidFill>
                  <a:srgbClr val="5B564F"/>
                </a:solidFill>
                <a:latin typeface="Inter" pitchFamily="34" charset="0"/>
                <a:ea typeface="Inter" pitchFamily="34" charset="-122"/>
                <a:cs typeface="Inter" pitchFamily="34" charset="-120"/>
              </a:rPr>
              <a:t>Roles are delivered to engaged subscribers through targeted email distribution.</a:t>
            </a:r>
            <a:endParaRPr lang="en-US" sz="1050" dirty="0"/>
          </a:p>
        </p:txBody>
      </p:sp>
      <p:sp>
        <p:nvSpPr>
          <p:cNvPr id="17" name="Shape 15"/>
          <p:cNvSpPr/>
          <p:nvPr/>
        </p:nvSpPr>
        <p:spPr>
          <a:xfrm>
            <a:off x="9272016" y="2148840"/>
            <a:ext cx="2651760" cy="3200400"/>
          </a:xfrm>
          <a:prstGeom prst="rect">
            <a:avLst/>
          </a:prstGeom>
          <a:solidFill>
            <a:srgbClr val="FFFFFF"/>
          </a:solidFill>
          <a:ln w="12700">
            <a:noFill/>
            <a:prstDash val="solid"/>
          </a:ln>
        </p:spPr>
        <p:txBody>
          <a:bodyPr/>
          <a:lstStyle/>
          <a:p>
            <a:endParaRPr lang="en-US"/>
          </a:p>
        </p:txBody>
      </p:sp>
      <p:sp>
        <p:nvSpPr>
          <p:cNvPr id="18" name="Text 16"/>
          <p:cNvSpPr/>
          <p:nvPr/>
        </p:nvSpPr>
        <p:spPr>
          <a:xfrm>
            <a:off x="9500616" y="2423160"/>
            <a:ext cx="2194560" cy="502920"/>
          </a:xfrm>
          <a:prstGeom prst="rect">
            <a:avLst/>
          </a:prstGeom>
          <a:noFill/>
          <a:ln>
            <a:noFill/>
          </a:ln>
        </p:spPr>
        <p:txBody>
          <a:bodyPr wrap="square" lIns="0" tIns="0" rIns="0" bIns="0" rtlCol="0" anchor="ctr"/>
          <a:lstStyle/>
          <a:p>
            <a:pPr marL="0" indent="0">
              <a:buNone/>
            </a:pPr>
            <a:r>
              <a:rPr lang="en-US" sz="2200" b="1" dirty="0">
                <a:solidFill>
                  <a:srgbClr val="C9814E"/>
                </a:solidFill>
                <a:latin typeface="Inter" pitchFamily="34" charset="0"/>
                <a:ea typeface="Inter" pitchFamily="34" charset="-122"/>
                <a:cs typeface="Inter" pitchFamily="34" charset="-120"/>
              </a:rPr>
              <a:t>04</a:t>
            </a:r>
            <a:endParaRPr lang="en-US" sz="2200" dirty="0"/>
          </a:p>
        </p:txBody>
      </p:sp>
      <p:sp>
        <p:nvSpPr>
          <p:cNvPr id="19" name="Text 17"/>
          <p:cNvSpPr/>
          <p:nvPr/>
        </p:nvSpPr>
        <p:spPr>
          <a:xfrm>
            <a:off x="9500616" y="3017520"/>
            <a:ext cx="2194560" cy="822960"/>
          </a:xfrm>
          <a:prstGeom prst="rect">
            <a:avLst/>
          </a:prstGeom>
          <a:noFill/>
          <a:ln>
            <a:noFill/>
          </a:ln>
        </p:spPr>
        <p:txBody>
          <a:bodyPr wrap="square" lIns="0" tIns="0" rIns="0" bIns="0" rtlCol="0" anchor="ctr"/>
          <a:lstStyle/>
          <a:p>
            <a:pPr marL="0" indent="0">
              <a:lnSpc>
                <a:spcPct val="115000"/>
              </a:lnSpc>
              <a:buNone/>
            </a:pPr>
            <a:r>
              <a:rPr lang="en-US" sz="1300" b="1" dirty="0">
                <a:solidFill>
                  <a:srgbClr val="1C1B1A"/>
                </a:solidFill>
                <a:latin typeface="Inter" pitchFamily="34" charset="0"/>
                <a:ea typeface="Inter" pitchFamily="34" charset="-122"/>
                <a:cs typeface="Inter" pitchFamily="34" charset="-120"/>
              </a:rPr>
              <a:t>Search Engines &amp; External Distribution</a:t>
            </a:r>
            <a:endParaRPr lang="en-US" sz="1300" dirty="0"/>
          </a:p>
        </p:txBody>
      </p:sp>
      <p:sp>
        <p:nvSpPr>
          <p:cNvPr id="20" name="Text 18"/>
          <p:cNvSpPr/>
          <p:nvPr/>
        </p:nvSpPr>
        <p:spPr>
          <a:xfrm>
            <a:off x="9500616" y="3931920"/>
            <a:ext cx="2194560" cy="1280160"/>
          </a:xfrm>
          <a:prstGeom prst="rect">
            <a:avLst/>
          </a:prstGeom>
          <a:noFill/>
          <a:ln>
            <a:noFill/>
          </a:ln>
        </p:spPr>
        <p:txBody>
          <a:bodyPr wrap="square" lIns="0" tIns="0" rIns="0" bIns="0" rtlCol="0" anchor="ctr"/>
          <a:lstStyle/>
          <a:p>
            <a:pPr marL="0" indent="0">
              <a:lnSpc>
                <a:spcPct val="125000"/>
              </a:lnSpc>
              <a:buNone/>
            </a:pPr>
            <a:r>
              <a:rPr lang="en-US" sz="1050" dirty="0">
                <a:solidFill>
                  <a:srgbClr val="5B564F"/>
                </a:solidFill>
                <a:latin typeface="Inter" pitchFamily="34" charset="0"/>
                <a:ea typeface="Inter" pitchFamily="34" charset="-122"/>
                <a:cs typeface="Inter" pitchFamily="34" charset="-120"/>
              </a:rPr>
              <a:t>Jobs reach additional candidates through search engines and external recruitment channels.</a:t>
            </a:r>
            <a:endParaRPr lang="en-US" sz="1050" dirty="0"/>
          </a:p>
        </p:txBody>
      </p:sp>
      <p:sp>
        <p:nvSpPr>
          <p:cNvPr id="21" name="Text 19"/>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WHAT EMPLOYERS CAN MEASURE</a:t>
            </a:r>
            <a:endParaRPr lang="en-US" sz="1200" dirty="0"/>
          </a:p>
        </p:txBody>
      </p:sp>
      <p:sp>
        <p:nvSpPr>
          <p:cNvPr id="3" name="Text 1"/>
          <p:cNvSpPr/>
          <p:nvPr/>
        </p:nvSpPr>
        <p:spPr>
          <a:xfrm>
            <a:off x="530352" y="822960"/>
            <a:ext cx="11155680" cy="1234440"/>
          </a:xfrm>
          <a:prstGeom prst="rect">
            <a:avLst/>
          </a:prstGeom>
          <a:noFill/>
          <a:ln>
            <a:noFill/>
          </a:ln>
        </p:spPr>
        <p:txBody>
          <a:bodyPr wrap="square" lIns="0" tIns="0" rIns="0" bIns="0" rtlCol="0" anchor="ctr"/>
          <a:lstStyle/>
          <a:p>
            <a:pPr marL="0" indent="0">
              <a:lnSpc>
                <a:spcPct val="108000"/>
              </a:lnSpc>
              <a:buNone/>
            </a:pPr>
            <a:r>
              <a:rPr lang="en-US" sz="3200" b="1" dirty="0">
                <a:solidFill>
                  <a:srgbClr val="1C1B1A"/>
                </a:solidFill>
                <a:latin typeface="Inter" pitchFamily="34" charset="0"/>
                <a:ea typeface="Inter" pitchFamily="34" charset="-122"/>
                <a:cs typeface="Inter" pitchFamily="34" charset="-120"/>
              </a:rPr>
              <a:t>Reach is useful.</a:t>
            </a:r>
            <a:endParaRPr lang="en-US" sz="3200" dirty="0"/>
          </a:p>
          <a:p>
            <a:pPr marL="0" indent="0">
              <a:lnSpc>
                <a:spcPct val="108000"/>
              </a:lnSpc>
              <a:buNone/>
            </a:pPr>
            <a:r>
              <a:rPr lang="en-US" sz="3200" b="1" dirty="0">
                <a:solidFill>
                  <a:srgbClr val="1C1B1A"/>
                </a:solidFill>
                <a:latin typeface="Inter" pitchFamily="34" charset="0"/>
                <a:ea typeface="Inter" pitchFamily="34" charset="-122"/>
                <a:cs typeface="Inter" pitchFamily="34" charset="-120"/>
              </a:rPr>
              <a:t>Knowing what happened next is better.</a:t>
            </a:r>
            <a:endParaRPr lang="en-US" sz="3200" dirty="0"/>
          </a:p>
        </p:txBody>
      </p:sp>
      <p:sp>
        <p:nvSpPr>
          <p:cNvPr id="4" name="Shape 2"/>
          <p:cNvSpPr/>
          <p:nvPr/>
        </p:nvSpPr>
        <p:spPr>
          <a:xfrm>
            <a:off x="548640" y="2331720"/>
            <a:ext cx="5166360" cy="566928"/>
          </a:xfrm>
          <a:prstGeom prst="rect">
            <a:avLst/>
          </a:prstGeom>
          <a:noFill/>
          <a:ln w="12700">
            <a:noFill/>
            <a:prstDash val="solid"/>
          </a:ln>
        </p:spPr>
        <p:txBody>
          <a:bodyPr/>
          <a:lstStyle/>
          <a:p>
            <a:endParaRPr lang="en-US"/>
          </a:p>
        </p:txBody>
      </p:sp>
      <p:sp>
        <p:nvSpPr>
          <p:cNvPr id="5" name="Shape 3"/>
          <p:cNvSpPr/>
          <p:nvPr/>
        </p:nvSpPr>
        <p:spPr>
          <a:xfrm>
            <a:off x="749808" y="2560320"/>
            <a:ext cx="146304" cy="146304"/>
          </a:xfrm>
          <a:prstGeom prst="rect">
            <a:avLst/>
          </a:prstGeom>
          <a:solidFill>
            <a:srgbClr val="C9814E"/>
          </a:solidFill>
          <a:ln>
            <a:noFill/>
          </a:ln>
        </p:spPr>
        <p:txBody>
          <a:bodyPr/>
          <a:lstStyle/>
          <a:p>
            <a:endParaRPr lang="en-US"/>
          </a:p>
        </p:txBody>
      </p:sp>
      <p:sp>
        <p:nvSpPr>
          <p:cNvPr id="6" name="Text 4"/>
          <p:cNvSpPr/>
          <p:nvPr/>
        </p:nvSpPr>
        <p:spPr>
          <a:xfrm>
            <a:off x="1051560" y="2331720"/>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Job views</a:t>
            </a:r>
            <a:endParaRPr lang="en-US" sz="1350" dirty="0"/>
          </a:p>
        </p:txBody>
      </p:sp>
      <p:sp>
        <p:nvSpPr>
          <p:cNvPr id="7" name="Shape 5"/>
          <p:cNvSpPr/>
          <p:nvPr/>
        </p:nvSpPr>
        <p:spPr>
          <a:xfrm>
            <a:off x="6080760" y="2331720"/>
            <a:ext cx="5166360" cy="566928"/>
          </a:xfrm>
          <a:prstGeom prst="rect">
            <a:avLst/>
          </a:prstGeom>
          <a:noFill/>
          <a:ln w="12700">
            <a:noFill/>
            <a:prstDash val="solid"/>
          </a:ln>
        </p:spPr>
        <p:txBody>
          <a:bodyPr/>
          <a:lstStyle/>
          <a:p>
            <a:endParaRPr lang="en-US"/>
          </a:p>
        </p:txBody>
      </p:sp>
      <p:sp>
        <p:nvSpPr>
          <p:cNvPr id="8" name="Shape 6"/>
          <p:cNvSpPr/>
          <p:nvPr/>
        </p:nvSpPr>
        <p:spPr>
          <a:xfrm>
            <a:off x="6281928" y="2560320"/>
            <a:ext cx="146304" cy="146304"/>
          </a:xfrm>
          <a:prstGeom prst="rect">
            <a:avLst/>
          </a:prstGeom>
          <a:solidFill>
            <a:srgbClr val="C9814E"/>
          </a:solidFill>
          <a:ln>
            <a:noFill/>
          </a:ln>
        </p:spPr>
        <p:txBody>
          <a:bodyPr/>
          <a:lstStyle/>
          <a:p>
            <a:endParaRPr lang="en-US"/>
          </a:p>
        </p:txBody>
      </p:sp>
      <p:sp>
        <p:nvSpPr>
          <p:cNvPr id="9" name="Text 7"/>
          <p:cNvSpPr/>
          <p:nvPr/>
        </p:nvSpPr>
        <p:spPr>
          <a:xfrm>
            <a:off x="6583680" y="2331720"/>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Apply clicks</a:t>
            </a:r>
            <a:endParaRPr lang="en-US" sz="1350" dirty="0"/>
          </a:p>
        </p:txBody>
      </p:sp>
      <p:sp>
        <p:nvSpPr>
          <p:cNvPr id="10" name="Shape 8"/>
          <p:cNvSpPr/>
          <p:nvPr/>
        </p:nvSpPr>
        <p:spPr>
          <a:xfrm>
            <a:off x="548640" y="3044952"/>
            <a:ext cx="5166360" cy="566928"/>
          </a:xfrm>
          <a:prstGeom prst="rect">
            <a:avLst/>
          </a:prstGeom>
          <a:noFill/>
          <a:ln w="12700">
            <a:noFill/>
            <a:prstDash val="solid"/>
          </a:ln>
        </p:spPr>
        <p:txBody>
          <a:bodyPr/>
          <a:lstStyle/>
          <a:p>
            <a:endParaRPr lang="en-US"/>
          </a:p>
        </p:txBody>
      </p:sp>
      <p:sp>
        <p:nvSpPr>
          <p:cNvPr id="11" name="Shape 9"/>
          <p:cNvSpPr/>
          <p:nvPr/>
        </p:nvSpPr>
        <p:spPr>
          <a:xfrm>
            <a:off x="749808" y="3273552"/>
            <a:ext cx="146304" cy="146304"/>
          </a:xfrm>
          <a:prstGeom prst="rect">
            <a:avLst/>
          </a:prstGeom>
          <a:solidFill>
            <a:srgbClr val="C9814E"/>
          </a:solidFill>
          <a:ln>
            <a:noFill/>
          </a:ln>
        </p:spPr>
        <p:txBody>
          <a:bodyPr/>
          <a:lstStyle/>
          <a:p>
            <a:endParaRPr lang="en-US"/>
          </a:p>
        </p:txBody>
      </p:sp>
      <p:sp>
        <p:nvSpPr>
          <p:cNvPr id="12" name="Text 10"/>
          <p:cNvSpPr/>
          <p:nvPr/>
        </p:nvSpPr>
        <p:spPr>
          <a:xfrm>
            <a:off x="1051560" y="3044952"/>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Click-through rate</a:t>
            </a:r>
            <a:endParaRPr lang="en-US" sz="1350" dirty="0"/>
          </a:p>
        </p:txBody>
      </p:sp>
      <p:sp>
        <p:nvSpPr>
          <p:cNvPr id="13" name="Shape 11"/>
          <p:cNvSpPr/>
          <p:nvPr/>
        </p:nvSpPr>
        <p:spPr>
          <a:xfrm>
            <a:off x="6080760" y="3044952"/>
            <a:ext cx="5166360" cy="566928"/>
          </a:xfrm>
          <a:prstGeom prst="rect">
            <a:avLst/>
          </a:prstGeom>
          <a:noFill/>
          <a:ln w="12700">
            <a:noFill/>
            <a:prstDash val="solid"/>
          </a:ln>
        </p:spPr>
        <p:txBody>
          <a:bodyPr/>
          <a:lstStyle/>
          <a:p>
            <a:endParaRPr lang="en-US"/>
          </a:p>
        </p:txBody>
      </p:sp>
      <p:sp>
        <p:nvSpPr>
          <p:cNvPr id="14" name="Shape 12"/>
          <p:cNvSpPr/>
          <p:nvPr/>
        </p:nvSpPr>
        <p:spPr>
          <a:xfrm>
            <a:off x="6281928" y="3273552"/>
            <a:ext cx="146304" cy="146304"/>
          </a:xfrm>
          <a:prstGeom prst="rect">
            <a:avLst/>
          </a:prstGeom>
          <a:solidFill>
            <a:srgbClr val="C9814E"/>
          </a:solidFill>
          <a:ln>
            <a:noFill/>
          </a:ln>
        </p:spPr>
        <p:txBody>
          <a:bodyPr/>
          <a:lstStyle/>
          <a:p>
            <a:endParaRPr lang="en-US"/>
          </a:p>
        </p:txBody>
      </p:sp>
      <p:sp>
        <p:nvSpPr>
          <p:cNvPr id="15" name="Text 13"/>
          <p:cNvSpPr/>
          <p:nvPr/>
        </p:nvSpPr>
        <p:spPr>
          <a:xfrm>
            <a:off x="6583680" y="3044952"/>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Company page engagement</a:t>
            </a:r>
            <a:endParaRPr lang="en-US" sz="1350" dirty="0"/>
          </a:p>
        </p:txBody>
      </p:sp>
      <p:sp>
        <p:nvSpPr>
          <p:cNvPr id="16" name="Shape 14"/>
          <p:cNvSpPr/>
          <p:nvPr/>
        </p:nvSpPr>
        <p:spPr>
          <a:xfrm>
            <a:off x="548640" y="3758184"/>
            <a:ext cx="5166360" cy="566928"/>
          </a:xfrm>
          <a:prstGeom prst="rect">
            <a:avLst/>
          </a:prstGeom>
          <a:noFill/>
          <a:ln w="12700">
            <a:noFill/>
            <a:prstDash val="solid"/>
          </a:ln>
        </p:spPr>
        <p:txBody>
          <a:bodyPr/>
          <a:lstStyle/>
          <a:p>
            <a:endParaRPr lang="en-US"/>
          </a:p>
        </p:txBody>
      </p:sp>
      <p:sp>
        <p:nvSpPr>
          <p:cNvPr id="17" name="Shape 15"/>
          <p:cNvSpPr/>
          <p:nvPr/>
        </p:nvSpPr>
        <p:spPr>
          <a:xfrm>
            <a:off x="749808" y="3986784"/>
            <a:ext cx="146304" cy="146304"/>
          </a:xfrm>
          <a:prstGeom prst="rect">
            <a:avLst/>
          </a:prstGeom>
          <a:solidFill>
            <a:srgbClr val="C9814E"/>
          </a:solidFill>
          <a:ln>
            <a:noFill/>
          </a:ln>
        </p:spPr>
        <p:txBody>
          <a:bodyPr/>
          <a:lstStyle/>
          <a:p>
            <a:endParaRPr lang="en-US"/>
          </a:p>
        </p:txBody>
      </p:sp>
      <p:sp>
        <p:nvSpPr>
          <p:cNvPr id="18" name="Text 16"/>
          <p:cNvSpPr/>
          <p:nvPr/>
        </p:nvSpPr>
        <p:spPr>
          <a:xfrm>
            <a:off x="1051560" y="3758184"/>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Job-by-job performance</a:t>
            </a:r>
            <a:endParaRPr lang="en-US" sz="1350" dirty="0"/>
          </a:p>
        </p:txBody>
      </p:sp>
      <p:sp>
        <p:nvSpPr>
          <p:cNvPr id="19" name="Shape 17"/>
          <p:cNvSpPr/>
          <p:nvPr/>
        </p:nvSpPr>
        <p:spPr>
          <a:xfrm>
            <a:off x="6080760" y="3758184"/>
            <a:ext cx="5166360" cy="566928"/>
          </a:xfrm>
          <a:prstGeom prst="rect">
            <a:avLst/>
          </a:prstGeom>
          <a:noFill/>
          <a:ln w="12700">
            <a:noFill/>
            <a:prstDash val="solid"/>
          </a:ln>
        </p:spPr>
        <p:txBody>
          <a:bodyPr/>
          <a:lstStyle/>
          <a:p>
            <a:endParaRPr lang="en-US"/>
          </a:p>
        </p:txBody>
      </p:sp>
      <p:sp>
        <p:nvSpPr>
          <p:cNvPr id="20" name="Shape 18"/>
          <p:cNvSpPr/>
          <p:nvPr/>
        </p:nvSpPr>
        <p:spPr>
          <a:xfrm>
            <a:off x="6281928" y="3986784"/>
            <a:ext cx="146304" cy="146304"/>
          </a:xfrm>
          <a:prstGeom prst="rect">
            <a:avLst/>
          </a:prstGeom>
          <a:solidFill>
            <a:srgbClr val="C9814E"/>
          </a:solidFill>
          <a:ln>
            <a:noFill/>
          </a:ln>
        </p:spPr>
        <p:txBody>
          <a:bodyPr/>
          <a:lstStyle/>
          <a:p>
            <a:endParaRPr lang="en-US"/>
          </a:p>
        </p:txBody>
      </p:sp>
      <p:sp>
        <p:nvSpPr>
          <p:cNvPr id="21" name="Text 19"/>
          <p:cNvSpPr/>
          <p:nvPr/>
        </p:nvSpPr>
        <p:spPr>
          <a:xfrm>
            <a:off x="6583680" y="3758184"/>
            <a:ext cx="4480560" cy="566928"/>
          </a:xfrm>
          <a:prstGeom prst="rect">
            <a:avLst/>
          </a:prstGeom>
          <a:noFill/>
          <a:ln>
            <a:noFill/>
          </a:ln>
        </p:spPr>
        <p:txBody>
          <a:bodyPr wrap="square" lIns="0" tIns="0" rIns="0" bIns="0" rtlCol="0" anchor="ctr"/>
          <a:lstStyle/>
          <a:p>
            <a:pPr marL="0" indent="0">
              <a:buNone/>
            </a:pPr>
            <a:r>
              <a:rPr lang="en-US" sz="1350" b="1" dirty="0">
                <a:solidFill>
                  <a:srgbClr val="1C1B1A"/>
                </a:solidFill>
                <a:latin typeface="Inter" pitchFamily="34" charset="0"/>
                <a:ea typeface="Inter" pitchFamily="34" charset="-122"/>
                <a:cs typeface="Inter" pitchFamily="34" charset="-120"/>
              </a:rPr>
              <a:t>Outreach reporting</a:t>
            </a:r>
            <a:endParaRPr lang="en-US" sz="1350" dirty="0"/>
          </a:p>
        </p:txBody>
      </p:sp>
      <p:sp>
        <p:nvSpPr>
          <p:cNvPr id="22" name="Shape 20"/>
          <p:cNvSpPr/>
          <p:nvPr/>
        </p:nvSpPr>
        <p:spPr>
          <a:xfrm>
            <a:off x="548640" y="5074920"/>
            <a:ext cx="11064240" cy="1143000"/>
          </a:xfrm>
          <a:prstGeom prst="rect">
            <a:avLst/>
          </a:prstGeom>
          <a:noFill/>
          <a:ln>
            <a:noFill/>
          </a:ln>
        </p:spPr>
        <p:txBody>
          <a:bodyPr/>
          <a:lstStyle/>
          <a:p>
            <a:endParaRPr lang="en-US"/>
          </a:p>
        </p:txBody>
      </p:sp>
      <p:sp>
        <p:nvSpPr>
          <p:cNvPr id="23" name="Text 21"/>
          <p:cNvSpPr/>
          <p:nvPr/>
        </p:nvSpPr>
        <p:spPr>
          <a:xfrm>
            <a:off x="868680" y="5193792"/>
            <a:ext cx="10424160" cy="914400"/>
          </a:xfrm>
          <a:prstGeom prst="rect">
            <a:avLst/>
          </a:prstGeom>
          <a:noFill/>
          <a:ln>
            <a:noFill/>
          </a:ln>
        </p:spPr>
        <p:txBody>
          <a:bodyPr wrap="square" lIns="0" tIns="0" rIns="0" bIns="0" rtlCol="0" anchor="ctr"/>
          <a:lstStyle/>
          <a:p>
            <a:pPr marL="0" indent="0">
              <a:lnSpc>
                <a:spcPct val="130000"/>
              </a:lnSpc>
              <a:buNone/>
            </a:pPr>
            <a:r>
              <a:rPr lang="en-US" sz="1300" i="1" dirty="0" err="1">
                <a:solidFill>
                  <a:srgbClr val="C9814E"/>
                </a:solidFill>
                <a:latin typeface="Inter" pitchFamily="34" charset="0"/>
                <a:ea typeface="Inter" pitchFamily="34" charset="-122"/>
                <a:cs typeface="Inter" pitchFamily="34" charset="-120"/>
              </a:rPr>
              <a:t>hireDiverse</a:t>
            </a:r>
            <a:r>
              <a:rPr lang="en-US" sz="1300" i="1" dirty="0">
                <a:solidFill>
                  <a:srgbClr val="C9814E"/>
                </a:solidFill>
                <a:latin typeface="Inter" pitchFamily="34" charset="0"/>
                <a:ea typeface="Inter" pitchFamily="34" charset="-122"/>
                <a:cs typeface="Inter" pitchFamily="34" charset="-120"/>
              </a:rPr>
              <a:t> gives employers visibility into recruitment performance — so you can understand what's generating interest, identify underperforming roles, and improve your approach over time.</a:t>
            </a:r>
            <a:endParaRPr lang="en-US" sz="1300" dirty="0"/>
          </a:p>
        </p:txBody>
      </p:sp>
      <p:sp>
        <p:nvSpPr>
          <p:cNvPr id="24" name="Text 22"/>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8A8177"/>
                </a:solidFill>
                <a:latin typeface="Inter" pitchFamily="34" charset="0"/>
                <a:ea typeface="Inter" pitchFamily="34" charset="-122"/>
                <a:cs typeface="Inter" pitchFamily="34" charset="-120"/>
              </a:rPr>
              <a:t>// REAL EMPLOYER RESULTS</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3000" b="1" dirty="0">
                <a:solidFill>
                  <a:srgbClr val="1C1B1A"/>
                </a:solidFill>
                <a:latin typeface="Inter" pitchFamily="34" charset="0"/>
                <a:ea typeface="Inter" pitchFamily="34" charset="-122"/>
                <a:cs typeface="Inter" pitchFamily="34" charset="-120"/>
              </a:rPr>
              <a:t>What measurable recruitment looks like.</a:t>
            </a:r>
            <a:endParaRPr lang="en-US" sz="3000" dirty="0"/>
          </a:p>
        </p:txBody>
      </p:sp>
      <p:sp>
        <p:nvSpPr>
          <p:cNvPr id="4" name="Text 2"/>
          <p:cNvSpPr/>
          <p:nvPr/>
        </p:nvSpPr>
        <p:spPr>
          <a:xfrm>
            <a:off x="548640" y="1463040"/>
            <a:ext cx="9601200" cy="457200"/>
          </a:xfrm>
          <a:prstGeom prst="rect">
            <a:avLst/>
          </a:prstGeom>
          <a:noFill/>
          <a:ln>
            <a:noFill/>
          </a:ln>
        </p:spPr>
        <p:txBody>
          <a:bodyPr wrap="square" lIns="0" tIns="0" rIns="0" bIns="0" rtlCol="0" anchor="ctr"/>
          <a:lstStyle/>
          <a:p>
            <a:pPr marL="0" indent="0">
              <a:buNone/>
            </a:pPr>
            <a:r>
              <a:rPr lang="en-US" sz="1400" dirty="0">
                <a:solidFill>
                  <a:srgbClr val="5B564F"/>
                </a:solidFill>
                <a:latin typeface="Inter" pitchFamily="34" charset="0"/>
                <a:ea typeface="Inter" pitchFamily="34" charset="-122"/>
                <a:cs typeface="Inter" pitchFamily="34" charset="-120"/>
              </a:rPr>
              <a:t>An anonymized employer example showing the kind of performance visibility </a:t>
            </a:r>
            <a:r>
              <a:rPr lang="en-US" sz="1400" dirty="0" err="1">
                <a:solidFill>
                  <a:srgbClr val="5B564F"/>
                </a:solidFill>
                <a:latin typeface="Inter" pitchFamily="34" charset="0"/>
                <a:ea typeface="Inter" pitchFamily="34" charset="-122"/>
                <a:cs typeface="Inter" pitchFamily="34" charset="-120"/>
              </a:rPr>
              <a:t>hireDiverse</a:t>
            </a:r>
            <a:r>
              <a:rPr lang="en-US" sz="1400" dirty="0">
                <a:solidFill>
                  <a:srgbClr val="5B564F"/>
                </a:solidFill>
                <a:latin typeface="Inter" pitchFamily="34" charset="0"/>
                <a:ea typeface="Inter" pitchFamily="34" charset="-122"/>
                <a:cs typeface="Inter" pitchFamily="34" charset="-120"/>
              </a:rPr>
              <a:t> provides.</a:t>
            </a:r>
            <a:endParaRPr lang="en-US" sz="1400" dirty="0"/>
          </a:p>
        </p:txBody>
      </p:sp>
      <p:sp>
        <p:nvSpPr>
          <p:cNvPr id="15" name="Text 13"/>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pic>
        <p:nvPicPr>
          <p:cNvPr id="17" name="Picture 16">
            <a:extLst>
              <a:ext uri="{FF2B5EF4-FFF2-40B4-BE49-F238E27FC236}">
                <a16:creationId xmlns:a16="http://schemas.microsoft.com/office/drawing/2014/main" id="{56885F00-C361-2635-DB70-DCCF21FAE410}"/>
              </a:ext>
            </a:extLst>
          </p:cNvPr>
          <p:cNvPicPr>
            <a:picLocks noChangeAspect="1"/>
          </p:cNvPicPr>
          <p:nvPr/>
        </p:nvPicPr>
        <p:blipFill>
          <a:blip r:embed="rId3"/>
          <a:srcRect t="10848"/>
          <a:stretch>
            <a:fillRect/>
          </a:stretch>
        </p:blipFill>
        <p:spPr>
          <a:xfrm>
            <a:off x="1752600" y="1874519"/>
            <a:ext cx="8686800" cy="429768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6F0"/>
        </a:solidFill>
        <a:effectLst/>
      </p:bgPr>
    </p:bg>
    <p:spTree>
      <p:nvGrpSpPr>
        <p:cNvPr id="1" name=""/>
        <p:cNvGrpSpPr/>
        <p:nvPr/>
      </p:nvGrpSpPr>
      <p:grpSpPr>
        <a:xfrm>
          <a:off x="0" y="0"/>
          <a:ext cx="0" cy="0"/>
          <a:chOff x="0" y="0"/>
          <a:chExt cx="0" cy="0"/>
        </a:xfrm>
      </p:grpSpPr>
      <p:sp>
        <p:nvSpPr>
          <p:cNvPr id="2" name="TextBox 1"/>
          <p:cNvSpPr txBox="1"/>
          <p:nvPr/>
        </p:nvSpPr>
        <p:spPr>
          <a:xfrm>
            <a:off x="548640" y="457200"/>
            <a:ext cx="8229600" cy="184666"/>
          </a:xfrm>
          <a:prstGeom prst="rect">
            <a:avLst/>
          </a:prstGeom>
          <a:noFill/>
          <a:ln>
            <a:noFill/>
          </a:ln>
        </p:spPr>
        <p:txBody>
          <a:bodyPr wrap="square" lIns="0" tIns="0" rIns="0" bIns="0" anchor="t">
            <a:spAutoFit/>
          </a:bodyPr>
          <a:lstStyle/>
          <a:p>
            <a:pPr algn="l">
              <a:lnSpc>
                <a:spcPct val="100000"/>
              </a:lnSpc>
            </a:pPr>
            <a:r>
              <a:rPr sz="1200" b="0" dirty="0">
                <a:solidFill>
                  <a:srgbClr val="C9814E"/>
                </a:solidFill>
                <a:latin typeface="Inter"/>
              </a:rPr>
              <a:t>// WHY </a:t>
            </a:r>
            <a:r>
              <a:rPr lang="en-CA" sz="1200" b="0" dirty="0" err="1">
                <a:solidFill>
                  <a:srgbClr val="C9814E"/>
                </a:solidFill>
                <a:latin typeface="Inter"/>
              </a:rPr>
              <a:t>hireDiverse</a:t>
            </a:r>
            <a:endParaRPr sz="1200" b="0" dirty="0">
              <a:solidFill>
                <a:srgbClr val="C9814E"/>
              </a:solidFill>
              <a:latin typeface="Inter"/>
            </a:endParaRPr>
          </a:p>
        </p:txBody>
      </p:sp>
      <p:sp>
        <p:nvSpPr>
          <p:cNvPr id="3" name="TextBox 2"/>
          <p:cNvSpPr txBox="1"/>
          <p:nvPr/>
        </p:nvSpPr>
        <p:spPr>
          <a:xfrm>
            <a:off x="530352" y="822960"/>
            <a:ext cx="8961120" cy="877163"/>
          </a:xfrm>
          <a:prstGeom prst="rect">
            <a:avLst/>
          </a:prstGeom>
          <a:noFill/>
          <a:ln>
            <a:noFill/>
          </a:ln>
        </p:spPr>
        <p:txBody>
          <a:bodyPr wrap="square" lIns="0" tIns="0" rIns="0" bIns="0" anchor="t">
            <a:spAutoFit/>
          </a:bodyPr>
          <a:lstStyle/>
          <a:p>
            <a:pPr algn="l">
              <a:lnSpc>
                <a:spcPct val="100000"/>
              </a:lnSpc>
            </a:pPr>
            <a:r>
              <a:rPr sz="2850" b="1" dirty="0">
                <a:solidFill>
                  <a:srgbClr val="1C1B1A"/>
                </a:solidFill>
                <a:latin typeface="Inter"/>
              </a:rPr>
              <a:t>A generic job post is distribution.
</a:t>
            </a:r>
            <a:r>
              <a:rPr lang="en-CA" sz="2850" b="1" dirty="0" err="1">
                <a:solidFill>
                  <a:srgbClr val="1C1B1A"/>
                </a:solidFill>
                <a:latin typeface="Inter"/>
              </a:rPr>
              <a:t>hireDiverse</a:t>
            </a:r>
            <a:r>
              <a:rPr sz="2850" b="1" dirty="0">
                <a:solidFill>
                  <a:srgbClr val="1C1B1A"/>
                </a:solidFill>
                <a:latin typeface="Inter"/>
              </a:rPr>
              <a:t> adds evidence</a:t>
            </a:r>
            <a:r>
              <a:rPr lang="en-CA" sz="2850" b="1" dirty="0">
                <a:solidFill>
                  <a:srgbClr val="1C1B1A"/>
                </a:solidFill>
                <a:latin typeface="Inter"/>
              </a:rPr>
              <a:t> of inclusion</a:t>
            </a:r>
            <a:r>
              <a:rPr sz="2850" b="1" dirty="0">
                <a:solidFill>
                  <a:srgbClr val="1C1B1A"/>
                </a:solidFill>
                <a:latin typeface="Inter"/>
              </a:rPr>
              <a:t>.</a:t>
            </a:r>
          </a:p>
        </p:txBody>
      </p:sp>
      <p:sp>
        <p:nvSpPr>
          <p:cNvPr id="4" name="TextBox 3"/>
          <p:cNvSpPr txBox="1"/>
          <p:nvPr/>
        </p:nvSpPr>
        <p:spPr>
          <a:xfrm>
            <a:off x="548640" y="1847088"/>
            <a:ext cx="9144000" cy="438912"/>
          </a:xfrm>
          <a:prstGeom prst="rect">
            <a:avLst/>
          </a:prstGeom>
          <a:noFill/>
          <a:ln>
            <a:noFill/>
          </a:ln>
        </p:spPr>
        <p:txBody>
          <a:bodyPr wrap="square" lIns="0" tIns="0" rIns="0" bIns="0" anchor="t">
            <a:spAutoFit/>
          </a:bodyPr>
          <a:lstStyle/>
          <a:p>
            <a:pPr algn="l">
              <a:lnSpc>
                <a:spcPct val="100000"/>
              </a:lnSpc>
            </a:pPr>
            <a:r>
              <a:rPr sz="1420" b="0" dirty="0">
                <a:solidFill>
                  <a:srgbClr val="5B564F"/>
                </a:solidFill>
                <a:latin typeface="Inter"/>
              </a:rPr>
              <a:t>The difference is not simply where the job appears — it is the audience, channels and reporting around it.</a:t>
            </a:r>
          </a:p>
        </p:txBody>
      </p:sp>
      <p:sp>
        <p:nvSpPr>
          <p:cNvPr id="5" name="TextBox 4"/>
          <p:cNvSpPr txBox="1"/>
          <p:nvPr/>
        </p:nvSpPr>
        <p:spPr>
          <a:xfrm>
            <a:off x="548640" y="2542032"/>
            <a:ext cx="2212848" cy="292608"/>
          </a:xfrm>
          <a:prstGeom prst="rect">
            <a:avLst/>
          </a:prstGeom>
          <a:noFill/>
          <a:ln>
            <a:noFill/>
          </a:ln>
        </p:spPr>
        <p:txBody>
          <a:bodyPr wrap="square" lIns="0" tIns="0" rIns="0" bIns="0" anchor="t">
            <a:spAutoFit/>
          </a:bodyPr>
          <a:lstStyle/>
          <a:p>
            <a:pPr algn="l">
              <a:lnSpc>
                <a:spcPct val="100000"/>
              </a:lnSpc>
            </a:pPr>
            <a:r>
              <a:rPr sz="1019" b="1">
                <a:solidFill>
                  <a:srgbClr val="8A8177"/>
                </a:solidFill>
                <a:latin typeface="Inter"/>
              </a:rPr>
              <a:t>WHAT HR NEEDS</a:t>
            </a:r>
          </a:p>
        </p:txBody>
      </p:sp>
      <p:sp>
        <p:nvSpPr>
          <p:cNvPr id="6" name="TextBox 5"/>
          <p:cNvSpPr txBox="1"/>
          <p:nvPr/>
        </p:nvSpPr>
        <p:spPr>
          <a:xfrm>
            <a:off x="2871216" y="2542032"/>
            <a:ext cx="4224528" cy="292608"/>
          </a:xfrm>
          <a:prstGeom prst="rect">
            <a:avLst/>
          </a:prstGeom>
          <a:noFill/>
          <a:ln>
            <a:noFill/>
          </a:ln>
        </p:spPr>
        <p:txBody>
          <a:bodyPr wrap="square" lIns="0" tIns="0" rIns="0" bIns="0" anchor="t">
            <a:spAutoFit/>
          </a:bodyPr>
          <a:lstStyle/>
          <a:p>
            <a:pPr algn="l">
              <a:lnSpc>
                <a:spcPct val="100000"/>
              </a:lnSpc>
            </a:pPr>
            <a:r>
              <a:rPr sz="1019" b="1">
                <a:solidFill>
                  <a:srgbClr val="8A8177"/>
                </a:solidFill>
                <a:latin typeface="Inter"/>
              </a:rPr>
              <a:t>TYPICAL BROAD-MARKET JOB BOARD</a:t>
            </a:r>
          </a:p>
        </p:txBody>
      </p:sp>
      <p:sp>
        <p:nvSpPr>
          <p:cNvPr id="7" name="TextBox 6"/>
          <p:cNvSpPr txBox="1"/>
          <p:nvPr/>
        </p:nvSpPr>
        <p:spPr>
          <a:xfrm>
            <a:off x="7242048" y="2542032"/>
            <a:ext cx="4224528" cy="156838"/>
          </a:xfrm>
          <a:prstGeom prst="rect">
            <a:avLst/>
          </a:prstGeom>
          <a:noFill/>
          <a:ln>
            <a:noFill/>
          </a:ln>
        </p:spPr>
        <p:txBody>
          <a:bodyPr wrap="square" lIns="0" tIns="0" rIns="0" bIns="0" anchor="t">
            <a:spAutoFit/>
          </a:bodyPr>
          <a:lstStyle/>
          <a:p>
            <a:pPr algn="l">
              <a:lnSpc>
                <a:spcPct val="100000"/>
              </a:lnSpc>
            </a:pPr>
            <a:r>
              <a:rPr lang="en-CA" sz="1019" b="1" dirty="0" err="1">
                <a:solidFill>
                  <a:srgbClr val="C9814E"/>
                </a:solidFill>
                <a:latin typeface="Inter"/>
              </a:rPr>
              <a:t>hireDiverse</a:t>
            </a:r>
            <a:endParaRPr sz="1019" b="1" dirty="0">
              <a:solidFill>
                <a:srgbClr val="C9814E"/>
              </a:solidFill>
              <a:latin typeface="Inter"/>
            </a:endParaRPr>
          </a:p>
        </p:txBody>
      </p:sp>
      <p:sp>
        <p:nvSpPr>
          <p:cNvPr id="8" name="Rectangle 7"/>
          <p:cNvSpPr/>
          <p:nvPr/>
        </p:nvSpPr>
        <p:spPr>
          <a:xfrm>
            <a:off x="548640" y="2962656"/>
            <a:ext cx="221284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31520" y="3127248"/>
            <a:ext cx="1892807" cy="256032"/>
          </a:xfrm>
          <a:prstGeom prst="rect">
            <a:avLst/>
          </a:prstGeom>
          <a:noFill/>
          <a:ln>
            <a:noFill/>
          </a:ln>
        </p:spPr>
        <p:txBody>
          <a:bodyPr wrap="square" lIns="0" tIns="0" rIns="0" bIns="0" anchor="t">
            <a:spAutoFit/>
          </a:bodyPr>
          <a:lstStyle/>
          <a:p>
            <a:pPr algn="l">
              <a:lnSpc>
                <a:spcPct val="100000"/>
              </a:lnSpc>
            </a:pPr>
            <a:r>
              <a:rPr sz="1050" b="1">
                <a:solidFill>
                  <a:srgbClr val="8A8177"/>
                </a:solidFill>
                <a:latin typeface="Inter"/>
              </a:rPr>
              <a:t>AUDIENCE</a:t>
            </a:r>
          </a:p>
        </p:txBody>
      </p:sp>
      <p:sp>
        <p:nvSpPr>
          <p:cNvPr id="10" name="Rectangle 9"/>
          <p:cNvSpPr/>
          <p:nvPr/>
        </p:nvSpPr>
        <p:spPr>
          <a:xfrm>
            <a:off x="2871216" y="2962656"/>
            <a:ext cx="422452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054096" y="3072384"/>
            <a:ext cx="3840480" cy="484632"/>
          </a:xfrm>
          <a:prstGeom prst="rect">
            <a:avLst/>
          </a:prstGeom>
          <a:noFill/>
          <a:ln>
            <a:noFill/>
          </a:ln>
        </p:spPr>
        <p:txBody>
          <a:bodyPr wrap="square" lIns="0" tIns="0" rIns="0" bIns="0" anchor="t">
            <a:spAutoFit/>
          </a:bodyPr>
          <a:lstStyle/>
          <a:p>
            <a:pPr algn="l">
              <a:lnSpc>
                <a:spcPct val="100000"/>
              </a:lnSpc>
            </a:pPr>
            <a:r>
              <a:rPr sz="1140" b="0">
                <a:solidFill>
                  <a:srgbClr val="5B564F"/>
                </a:solidFill>
                <a:latin typeface="Inter"/>
              </a:rPr>
              <a:t>Broad, general-market candidate reach</a:t>
            </a:r>
          </a:p>
        </p:txBody>
      </p:sp>
      <p:sp>
        <p:nvSpPr>
          <p:cNvPr id="12" name="Rectangle 11"/>
          <p:cNvSpPr/>
          <p:nvPr/>
        </p:nvSpPr>
        <p:spPr>
          <a:xfrm>
            <a:off x="7242048" y="2962656"/>
            <a:ext cx="4224528" cy="612647"/>
          </a:xfrm>
          <a:prstGeom prst="rect">
            <a:avLst/>
          </a:prstGeom>
          <a:solidFill>
            <a:srgbClr val="F7EADE"/>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424928" y="3072384"/>
            <a:ext cx="3840480" cy="350865"/>
          </a:xfrm>
          <a:prstGeom prst="rect">
            <a:avLst/>
          </a:prstGeom>
          <a:noFill/>
          <a:ln>
            <a:noFill/>
          </a:ln>
        </p:spPr>
        <p:txBody>
          <a:bodyPr wrap="square" lIns="0" tIns="0" rIns="0" bIns="0" anchor="t">
            <a:spAutoFit/>
          </a:bodyPr>
          <a:lstStyle/>
          <a:p>
            <a:pPr algn="l">
              <a:lnSpc>
                <a:spcPct val="100000"/>
              </a:lnSpc>
            </a:pPr>
            <a:r>
              <a:rPr sz="1140" b="1" dirty="0">
                <a:solidFill>
                  <a:srgbClr val="1C1B1A"/>
                </a:solidFill>
                <a:latin typeface="Inter"/>
              </a:rPr>
              <a:t>Equity-deserving and underrepresented job seekers across Canada</a:t>
            </a:r>
          </a:p>
        </p:txBody>
      </p:sp>
      <p:sp>
        <p:nvSpPr>
          <p:cNvPr id="14" name="Rectangle 13"/>
          <p:cNvSpPr/>
          <p:nvPr/>
        </p:nvSpPr>
        <p:spPr>
          <a:xfrm>
            <a:off x="548640" y="3630168"/>
            <a:ext cx="221284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731520" y="3794760"/>
            <a:ext cx="1892807" cy="256032"/>
          </a:xfrm>
          <a:prstGeom prst="rect">
            <a:avLst/>
          </a:prstGeom>
          <a:noFill/>
          <a:ln>
            <a:noFill/>
          </a:ln>
        </p:spPr>
        <p:txBody>
          <a:bodyPr wrap="square" lIns="0" tIns="0" rIns="0" bIns="0" anchor="t">
            <a:spAutoFit/>
          </a:bodyPr>
          <a:lstStyle/>
          <a:p>
            <a:pPr algn="l">
              <a:lnSpc>
                <a:spcPct val="100000"/>
              </a:lnSpc>
            </a:pPr>
            <a:r>
              <a:rPr sz="1050" b="1">
                <a:solidFill>
                  <a:srgbClr val="8A8177"/>
                </a:solidFill>
                <a:latin typeface="Inter"/>
              </a:rPr>
              <a:t>DISTRIBUTION</a:t>
            </a:r>
          </a:p>
        </p:txBody>
      </p:sp>
      <p:sp>
        <p:nvSpPr>
          <p:cNvPr id="16" name="Rectangle 15"/>
          <p:cNvSpPr/>
          <p:nvPr/>
        </p:nvSpPr>
        <p:spPr>
          <a:xfrm>
            <a:off x="2871216" y="3630168"/>
            <a:ext cx="422452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054096" y="3739896"/>
            <a:ext cx="3840480" cy="484632"/>
          </a:xfrm>
          <a:prstGeom prst="rect">
            <a:avLst/>
          </a:prstGeom>
          <a:noFill/>
          <a:ln>
            <a:noFill/>
          </a:ln>
        </p:spPr>
        <p:txBody>
          <a:bodyPr wrap="square" lIns="0" tIns="0" rIns="0" bIns="0" anchor="t">
            <a:spAutoFit/>
          </a:bodyPr>
          <a:lstStyle/>
          <a:p>
            <a:pPr algn="l">
              <a:lnSpc>
                <a:spcPct val="100000"/>
              </a:lnSpc>
            </a:pPr>
            <a:r>
              <a:rPr sz="1140" b="0">
                <a:solidFill>
                  <a:srgbClr val="5B564F"/>
                </a:solidFill>
                <a:latin typeface="Inter"/>
              </a:rPr>
              <a:t>Primarily job-board and standard search/alert channels</a:t>
            </a:r>
          </a:p>
        </p:txBody>
      </p:sp>
      <p:sp>
        <p:nvSpPr>
          <p:cNvPr id="18" name="Rectangle 17"/>
          <p:cNvSpPr/>
          <p:nvPr/>
        </p:nvSpPr>
        <p:spPr>
          <a:xfrm>
            <a:off x="7242048" y="3630168"/>
            <a:ext cx="4224528" cy="612647"/>
          </a:xfrm>
          <a:prstGeom prst="rect">
            <a:avLst/>
          </a:prstGeom>
          <a:solidFill>
            <a:srgbClr val="F7EADE"/>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424928" y="3739896"/>
            <a:ext cx="3840480" cy="350865"/>
          </a:xfrm>
          <a:prstGeom prst="rect">
            <a:avLst/>
          </a:prstGeom>
          <a:noFill/>
          <a:ln>
            <a:noFill/>
          </a:ln>
        </p:spPr>
        <p:txBody>
          <a:bodyPr wrap="square" lIns="0" tIns="0" rIns="0" bIns="0" anchor="t">
            <a:spAutoFit/>
          </a:bodyPr>
          <a:lstStyle/>
          <a:p>
            <a:pPr algn="l">
              <a:lnSpc>
                <a:spcPct val="100000"/>
              </a:lnSpc>
            </a:pPr>
            <a:r>
              <a:rPr sz="1140" b="1" dirty="0">
                <a:solidFill>
                  <a:srgbClr val="1C1B1A"/>
                </a:solidFill>
                <a:latin typeface="Inter"/>
              </a:rPr>
              <a:t>Job board + community partners + candidate email + external distribution</a:t>
            </a:r>
          </a:p>
        </p:txBody>
      </p:sp>
      <p:sp>
        <p:nvSpPr>
          <p:cNvPr id="20" name="Rectangle 19"/>
          <p:cNvSpPr/>
          <p:nvPr/>
        </p:nvSpPr>
        <p:spPr>
          <a:xfrm>
            <a:off x="548640" y="4297680"/>
            <a:ext cx="221284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31520" y="4462272"/>
            <a:ext cx="1892807" cy="256032"/>
          </a:xfrm>
          <a:prstGeom prst="rect">
            <a:avLst/>
          </a:prstGeom>
          <a:noFill/>
          <a:ln>
            <a:noFill/>
          </a:ln>
        </p:spPr>
        <p:txBody>
          <a:bodyPr wrap="square" lIns="0" tIns="0" rIns="0" bIns="0" anchor="t">
            <a:spAutoFit/>
          </a:bodyPr>
          <a:lstStyle/>
          <a:p>
            <a:pPr algn="l">
              <a:lnSpc>
                <a:spcPct val="100000"/>
              </a:lnSpc>
            </a:pPr>
            <a:r>
              <a:rPr sz="1050" b="1">
                <a:solidFill>
                  <a:srgbClr val="8A8177"/>
                </a:solidFill>
                <a:latin typeface="Inter"/>
              </a:rPr>
              <a:t>MEASUREMENT</a:t>
            </a:r>
          </a:p>
        </p:txBody>
      </p:sp>
      <p:sp>
        <p:nvSpPr>
          <p:cNvPr id="22" name="Rectangle 21"/>
          <p:cNvSpPr/>
          <p:nvPr/>
        </p:nvSpPr>
        <p:spPr>
          <a:xfrm>
            <a:off x="2871216" y="4297680"/>
            <a:ext cx="422452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3054096" y="4407408"/>
            <a:ext cx="3840480" cy="484632"/>
          </a:xfrm>
          <a:prstGeom prst="rect">
            <a:avLst/>
          </a:prstGeom>
          <a:noFill/>
          <a:ln>
            <a:noFill/>
          </a:ln>
        </p:spPr>
        <p:txBody>
          <a:bodyPr wrap="square" lIns="0" tIns="0" rIns="0" bIns="0" anchor="t">
            <a:spAutoFit/>
          </a:bodyPr>
          <a:lstStyle/>
          <a:p>
            <a:pPr algn="l">
              <a:lnSpc>
                <a:spcPct val="100000"/>
              </a:lnSpc>
            </a:pPr>
            <a:r>
              <a:rPr sz="1140" b="0">
                <a:solidFill>
                  <a:srgbClr val="5B564F"/>
                </a:solidFill>
                <a:latin typeface="Inter"/>
              </a:rPr>
              <a:t>Standard posting metrics; depth varies by provider</a:t>
            </a:r>
          </a:p>
        </p:txBody>
      </p:sp>
      <p:sp>
        <p:nvSpPr>
          <p:cNvPr id="24" name="Rectangle 23"/>
          <p:cNvSpPr/>
          <p:nvPr/>
        </p:nvSpPr>
        <p:spPr>
          <a:xfrm>
            <a:off x="7242048" y="4297680"/>
            <a:ext cx="4224528" cy="612647"/>
          </a:xfrm>
          <a:prstGeom prst="rect">
            <a:avLst/>
          </a:prstGeom>
          <a:solidFill>
            <a:srgbClr val="F7EADE"/>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7424928" y="4407408"/>
            <a:ext cx="3840480" cy="350865"/>
          </a:xfrm>
          <a:prstGeom prst="rect">
            <a:avLst/>
          </a:prstGeom>
          <a:noFill/>
          <a:ln>
            <a:noFill/>
          </a:ln>
        </p:spPr>
        <p:txBody>
          <a:bodyPr wrap="square" lIns="0" tIns="0" rIns="0" bIns="0" anchor="t">
            <a:spAutoFit/>
          </a:bodyPr>
          <a:lstStyle/>
          <a:p>
            <a:pPr algn="l">
              <a:lnSpc>
                <a:spcPct val="100000"/>
              </a:lnSpc>
            </a:pPr>
            <a:r>
              <a:rPr sz="1140" b="1" dirty="0">
                <a:solidFill>
                  <a:srgbClr val="1C1B1A"/>
                </a:solidFill>
                <a:latin typeface="Inter"/>
              </a:rPr>
              <a:t>Job views, apply clicks, CTR, company-page engagement and job-by-job performance</a:t>
            </a:r>
          </a:p>
        </p:txBody>
      </p:sp>
      <p:sp>
        <p:nvSpPr>
          <p:cNvPr id="26" name="Rectangle 25"/>
          <p:cNvSpPr/>
          <p:nvPr/>
        </p:nvSpPr>
        <p:spPr>
          <a:xfrm>
            <a:off x="548640" y="4965192"/>
            <a:ext cx="221284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31520" y="5129783"/>
            <a:ext cx="1892807" cy="256032"/>
          </a:xfrm>
          <a:prstGeom prst="rect">
            <a:avLst/>
          </a:prstGeom>
          <a:noFill/>
          <a:ln>
            <a:noFill/>
          </a:ln>
        </p:spPr>
        <p:txBody>
          <a:bodyPr wrap="square" lIns="0" tIns="0" rIns="0" bIns="0" anchor="t">
            <a:spAutoFit/>
          </a:bodyPr>
          <a:lstStyle/>
          <a:p>
            <a:pPr algn="l">
              <a:lnSpc>
                <a:spcPct val="100000"/>
              </a:lnSpc>
            </a:pPr>
            <a:r>
              <a:rPr sz="1050" b="1">
                <a:solidFill>
                  <a:srgbClr val="8A8177"/>
                </a:solidFill>
                <a:latin typeface="Inter"/>
              </a:rPr>
              <a:t>EQUITY CASE</a:t>
            </a:r>
          </a:p>
        </p:txBody>
      </p:sp>
      <p:sp>
        <p:nvSpPr>
          <p:cNvPr id="28" name="Rectangle 27"/>
          <p:cNvSpPr/>
          <p:nvPr/>
        </p:nvSpPr>
        <p:spPr>
          <a:xfrm>
            <a:off x="2871216" y="4965192"/>
            <a:ext cx="4224528" cy="612647"/>
          </a:xfrm>
          <a:prstGeom prst="rect">
            <a:avLst/>
          </a:prstGeom>
          <a:solidFill>
            <a:srgbClr val="FFFFFF"/>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3054096" y="5074920"/>
            <a:ext cx="3840480" cy="484632"/>
          </a:xfrm>
          <a:prstGeom prst="rect">
            <a:avLst/>
          </a:prstGeom>
          <a:noFill/>
          <a:ln>
            <a:noFill/>
          </a:ln>
        </p:spPr>
        <p:txBody>
          <a:bodyPr wrap="square" lIns="0" tIns="0" rIns="0" bIns="0" anchor="t">
            <a:spAutoFit/>
          </a:bodyPr>
          <a:lstStyle/>
          <a:p>
            <a:pPr algn="l">
              <a:lnSpc>
                <a:spcPct val="100000"/>
              </a:lnSpc>
            </a:pPr>
            <a:r>
              <a:rPr sz="1140" b="0">
                <a:solidFill>
                  <a:srgbClr val="5B564F"/>
                </a:solidFill>
                <a:latin typeface="Inter"/>
              </a:rPr>
              <a:t>Not purpose-built for employment equity documentation</a:t>
            </a:r>
          </a:p>
        </p:txBody>
      </p:sp>
      <p:sp>
        <p:nvSpPr>
          <p:cNvPr id="30" name="Rectangle 29"/>
          <p:cNvSpPr/>
          <p:nvPr/>
        </p:nvSpPr>
        <p:spPr>
          <a:xfrm>
            <a:off x="7242048" y="4965192"/>
            <a:ext cx="4224528" cy="612647"/>
          </a:xfrm>
          <a:prstGeom prst="rect">
            <a:avLst/>
          </a:prstGeom>
          <a:solidFill>
            <a:srgbClr val="F7EADE"/>
          </a:solid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7424928" y="5074920"/>
            <a:ext cx="3840480" cy="350865"/>
          </a:xfrm>
          <a:prstGeom prst="rect">
            <a:avLst/>
          </a:prstGeom>
          <a:noFill/>
          <a:ln>
            <a:noFill/>
          </a:ln>
        </p:spPr>
        <p:txBody>
          <a:bodyPr wrap="square" lIns="0" tIns="0" rIns="0" bIns="0" anchor="t">
            <a:spAutoFit/>
          </a:bodyPr>
          <a:lstStyle/>
          <a:p>
            <a:pPr algn="l">
              <a:lnSpc>
                <a:spcPct val="100000"/>
              </a:lnSpc>
            </a:pPr>
            <a:r>
              <a:rPr sz="1140" b="1" dirty="0">
                <a:solidFill>
                  <a:srgbClr val="1C1B1A"/>
                </a:solidFill>
                <a:latin typeface="Inter"/>
              </a:rPr>
              <a:t>Quarterly reporting + annual Employment Equity Outreach Report</a:t>
            </a:r>
          </a:p>
        </p:txBody>
      </p:sp>
      <p:sp>
        <p:nvSpPr>
          <p:cNvPr id="32" name="TextBox 31"/>
          <p:cNvSpPr txBox="1"/>
          <p:nvPr/>
        </p:nvSpPr>
        <p:spPr>
          <a:xfrm>
            <a:off x="548640" y="5907024"/>
            <a:ext cx="10469880" cy="135422"/>
          </a:xfrm>
          <a:prstGeom prst="rect">
            <a:avLst/>
          </a:prstGeom>
          <a:noFill/>
          <a:ln>
            <a:noFill/>
          </a:ln>
        </p:spPr>
        <p:txBody>
          <a:bodyPr wrap="square" lIns="0" tIns="0" rIns="0" bIns="0" anchor="t">
            <a:spAutoFit/>
          </a:bodyPr>
          <a:lstStyle/>
          <a:p>
            <a:pPr algn="l">
              <a:lnSpc>
                <a:spcPct val="100000"/>
              </a:lnSpc>
            </a:pPr>
            <a:r>
              <a:rPr sz="880" b="0" dirty="0">
                <a:solidFill>
                  <a:srgbClr val="8A8177"/>
                </a:solidFill>
                <a:latin typeface="Inter"/>
              </a:rPr>
              <a:t>Feature availability varies by provider. Comparison reflects the </a:t>
            </a:r>
            <a:r>
              <a:rPr lang="en-CA" sz="880" b="0" dirty="0" err="1">
                <a:solidFill>
                  <a:srgbClr val="8A8177"/>
                </a:solidFill>
                <a:latin typeface="Inter"/>
              </a:rPr>
              <a:t>hireDiverse</a:t>
            </a:r>
            <a:r>
              <a:rPr sz="880" b="0" dirty="0">
                <a:solidFill>
                  <a:srgbClr val="8A8177"/>
                </a:solidFill>
                <a:latin typeface="Inter"/>
              </a:rPr>
              <a:t> annual Employment Equity Outreach offer versus a typical broad-market posting model.</a:t>
            </a:r>
          </a:p>
        </p:txBody>
      </p:sp>
      <p:sp>
        <p:nvSpPr>
          <p:cNvPr id="33" name="TextBox 32"/>
          <p:cNvSpPr txBox="1"/>
          <p:nvPr/>
        </p:nvSpPr>
        <p:spPr>
          <a:xfrm>
            <a:off x="548640" y="6473952"/>
            <a:ext cx="4754880" cy="138499"/>
          </a:xfrm>
          <a:prstGeom prst="rect">
            <a:avLst/>
          </a:prstGeom>
          <a:noFill/>
          <a:ln>
            <a:noFill/>
          </a:ln>
        </p:spPr>
        <p:txBody>
          <a:bodyPr wrap="square" lIns="0" tIns="0" rIns="0" bIns="0" anchor="t">
            <a:spAutoFit/>
          </a:bodyPr>
          <a:lstStyle/>
          <a:p>
            <a:pPr algn="l">
              <a:lnSpc>
                <a:spcPct val="100000"/>
              </a:lnSpc>
            </a:pPr>
            <a:r>
              <a:rPr lang="en-CA" sz="900" b="0" dirty="0" err="1">
                <a:solidFill>
                  <a:srgbClr val="8A8177"/>
                </a:solidFill>
                <a:latin typeface="Inter"/>
              </a:rPr>
              <a:t>hireDiverse</a:t>
            </a:r>
            <a:r>
              <a:rPr sz="900" b="0" dirty="0">
                <a:solidFill>
                  <a:srgbClr val="8A8177"/>
                </a:solidFill>
                <a:latin typeface="Inter"/>
              </a:rPr>
              <a:t>  ·  Audience Insights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6F1"/>
        </a:solidFill>
        <a:effectLst/>
      </p:bgPr>
    </p:bg>
    <p:spTree>
      <p:nvGrpSpPr>
        <p:cNvPr id="1" name=""/>
        <p:cNvGrpSpPr/>
        <p:nvPr/>
      </p:nvGrpSpPr>
      <p:grpSpPr>
        <a:xfrm>
          <a:off x="0" y="0"/>
          <a:ext cx="0" cy="0"/>
          <a:chOff x="0" y="0"/>
          <a:chExt cx="0" cy="0"/>
        </a:xfrm>
      </p:grpSpPr>
      <p:sp>
        <p:nvSpPr>
          <p:cNvPr id="2" name="TextBox 1"/>
          <p:cNvSpPr txBox="1"/>
          <p:nvPr/>
        </p:nvSpPr>
        <p:spPr>
          <a:xfrm>
            <a:off x="548640" y="457200"/>
            <a:ext cx="8229600" cy="320040"/>
          </a:xfrm>
          <a:prstGeom prst="rect">
            <a:avLst/>
          </a:prstGeom>
          <a:noFill/>
        </p:spPr>
        <p:txBody>
          <a:bodyPr wrap="none" lIns="0" tIns="0" rIns="0" bIns="0" anchor="t">
            <a:spAutoFit/>
          </a:bodyPr>
          <a:lstStyle/>
          <a:p>
            <a:pPr algn="l"/>
            <a:r>
              <a:rPr sz="1200" b="0">
                <a:solidFill>
                  <a:srgbClr val="C9814E"/>
                </a:solidFill>
                <a:latin typeface="Inter"/>
              </a:rPr>
              <a:t>// ANNUAL OUTREACH PLAN</a:t>
            </a:r>
          </a:p>
        </p:txBody>
      </p:sp>
      <p:sp>
        <p:nvSpPr>
          <p:cNvPr id="3" name="TextBox 2"/>
          <p:cNvSpPr txBox="1"/>
          <p:nvPr/>
        </p:nvSpPr>
        <p:spPr>
          <a:xfrm>
            <a:off x="530352" y="841248"/>
            <a:ext cx="6629400" cy="1115568"/>
          </a:xfrm>
          <a:prstGeom prst="rect">
            <a:avLst/>
          </a:prstGeom>
          <a:noFill/>
        </p:spPr>
        <p:txBody>
          <a:bodyPr wrap="none" lIns="0" tIns="0" rIns="0" bIns="0" anchor="t">
            <a:spAutoFit/>
          </a:bodyPr>
          <a:lstStyle/>
          <a:p>
            <a:pPr algn="l"/>
            <a:r>
              <a:rPr sz="2800" b="1">
                <a:solidFill>
                  <a:srgbClr val="1C1B1A"/>
                </a:solidFill>
                <a:latin typeface="Inter"/>
              </a:rPr>
              <a:t>One annual outreach plan.
No manual job posting required.</a:t>
            </a:r>
          </a:p>
        </p:txBody>
      </p:sp>
      <p:sp>
        <p:nvSpPr>
          <p:cNvPr id="4" name="TextBox 3"/>
          <p:cNvSpPr txBox="1"/>
          <p:nvPr/>
        </p:nvSpPr>
        <p:spPr>
          <a:xfrm>
            <a:off x="548640" y="1993392"/>
            <a:ext cx="11475898" cy="203133"/>
          </a:xfrm>
          <a:prstGeom prst="rect">
            <a:avLst/>
          </a:prstGeom>
          <a:noFill/>
        </p:spPr>
        <p:txBody>
          <a:bodyPr wrap="none" lIns="0" tIns="0" rIns="0" bIns="0" anchor="t">
            <a:spAutoFit/>
          </a:bodyPr>
          <a:lstStyle/>
          <a:p>
            <a:pPr algn="l"/>
            <a:r>
              <a:rPr lang="en-CA" sz="1320" b="0" dirty="0" err="1">
                <a:solidFill>
                  <a:srgbClr val="5B564F"/>
                </a:solidFill>
                <a:latin typeface="Inter"/>
              </a:rPr>
              <a:t>hireDiverse</a:t>
            </a:r>
            <a:r>
              <a:rPr sz="1320" b="0" dirty="0">
                <a:solidFill>
                  <a:srgbClr val="5B564F"/>
                </a:solidFill>
                <a:latin typeface="Inter"/>
              </a:rPr>
              <a:t> pulls jobs from your careers page, promotes them to an equity-deserving audience across Canada, and reports on what happened.</a:t>
            </a:r>
          </a:p>
        </p:txBody>
      </p:sp>
      <p:sp>
        <p:nvSpPr>
          <p:cNvPr id="5" name="Rectangle 4"/>
          <p:cNvSpPr/>
          <p:nvPr/>
        </p:nvSpPr>
        <p:spPr>
          <a:xfrm>
            <a:off x="548640" y="2788920"/>
            <a:ext cx="4800600" cy="2788920"/>
          </a:xfrm>
          <a:prstGeom prst="rect">
            <a:avLst/>
          </a:prstGeom>
          <a:solidFill>
            <a:srgbClr val="FFFFFF"/>
          </a:solidFill>
          <a:ln w="9525">
            <a:solidFill>
              <a:srgbClr val="E3DC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22960" y="3035808"/>
            <a:ext cx="4023360" cy="301752"/>
          </a:xfrm>
          <a:prstGeom prst="rect">
            <a:avLst/>
          </a:prstGeom>
          <a:noFill/>
        </p:spPr>
        <p:txBody>
          <a:bodyPr wrap="none" lIns="0" tIns="0" rIns="0" bIns="0" anchor="t">
            <a:spAutoFit/>
          </a:bodyPr>
          <a:lstStyle/>
          <a:p>
            <a:pPr algn="l"/>
            <a:r>
              <a:rPr sz="1800" b="1">
                <a:solidFill>
                  <a:srgbClr val="1C1B1A"/>
                </a:solidFill>
                <a:latin typeface="Inter"/>
              </a:rPr>
              <a:t>Employment Equity Outreach</a:t>
            </a:r>
          </a:p>
        </p:txBody>
      </p:sp>
      <p:sp>
        <p:nvSpPr>
          <p:cNvPr id="7" name="TextBox 6"/>
          <p:cNvSpPr txBox="1"/>
          <p:nvPr/>
        </p:nvSpPr>
        <p:spPr>
          <a:xfrm>
            <a:off x="822960" y="3474720"/>
            <a:ext cx="1828800" cy="502920"/>
          </a:xfrm>
          <a:prstGeom prst="rect">
            <a:avLst/>
          </a:prstGeom>
          <a:noFill/>
        </p:spPr>
        <p:txBody>
          <a:bodyPr wrap="none" lIns="0" tIns="0" rIns="0" bIns="0" anchor="t">
            <a:spAutoFit/>
          </a:bodyPr>
          <a:lstStyle/>
          <a:p>
            <a:pPr algn="l"/>
            <a:r>
              <a:rPr sz="3100" b="1">
                <a:solidFill>
                  <a:srgbClr val="C9814E"/>
                </a:solidFill>
                <a:latin typeface="Inter"/>
              </a:rPr>
              <a:t>$7,000</a:t>
            </a:r>
          </a:p>
        </p:txBody>
      </p:sp>
      <p:sp>
        <p:nvSpPr>
          <p:cNvPr id="8" name="TextBox 7"/>
          <p:cNvSpPr txBox="1"/>
          <p:nvPr/>
        </p:nvSpPr>
        <p:spPr>
          <a:xfrm>
            <a:off x="2542032" y="3685032"/>
            <a:ext cx="914400" cy="237744"/>
          </a:xfrm>
          <a:prstGeom prst="rect">
            <a:avLst/>
          </a:prstGeom>
          <a:noFill/>
        </p:spPr>
        <p:txBody>
          <a:bodyPr wrap="none" lIns="0" tIns="0" rIns="0" bIns="0" anchor="t">
            <a:spAutoFit/>
          </a:bodyPr>
          <a:lstStyle/>
          <a:p>
            <a:pPr algn="l"/>
            <a:r>
              <a:rPr sz="1200" b="1">
                <a:solidFill>
                  <a:srgbClr val="8A8177"/>
                </a:solidFill>
                <a:latin typeface="Inter"/>
              </a:rPr>
              <a:t>/ year</a:t>
            </a:r>
          </a:p>
        </p:txBody>
      </p:sp>
      <p:cxnSp>
        <p:nvCxnSpPr>
          <p:cNvPr id="9" name="Connector 8"/>
          <p:cNvCxnSpPr/>
          <p:nvPr/>
        </p:nvCxnSpPr>
        <p:spPr>
          <a:xfrm>
            <a:off x="822960" y="4142232"/>
            <a:ext cx="4160520" cy="0"/>
          </a:xfrm>
          <a:prstGeom prst="line">
            <a:avLst/>
          </a:prstGeom>
          <a:ln w="12700">
            <a:solidFill>
              <a:srgbClr val="E3DCD3"/>
            </a:solidFill>
          </a:ln>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822960" y="4480560"/>
            <a:ext cx="146304" cy="0"/>
          </a:xfrm>
          <a:prstGeom prst="line">
            <a:avLst/>
          </a:prstGeom>
          <a:ln w="19050">
            <a:solidFill>
              <a:srgbClr val="C9814E"/>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078992" y="4370832"/>
            <a:ext cx="2654573" cy="189283"/>
          </a:xfrm>
          <a:prstGeom prst="rect">
            <a:avLst/>
          </a:prstGeom>
          <a:noFill/>
        </p:spPr>
        <p:txBody>
          <a:bodyPr wrap="none" lIns="0" tIns="0" rIns="0" bIns="0" anchor="t">
            <a:spAutoFit/>
          </a:bodyPr>
          <a:lstStyle/>
          <a:p>
            <a:pPr algn="l"/>
            <a:r>
              <a:rPr sz="1230" b="0" dirty="0">
                <a:solidFill>
                  <a:srgbClr val="1C1B1A"/>
                </a:solidFill>
                <a:latin typeface="Inter"/>
              </a:rPr>
              <a:t>Jobs pulled from your careers page</a:t>
            </a:r>
          </a:p>
        </p:txBody>
      </p:sp>
      <p:cxnSp>
        <p:nvCxnSpPr>
          <p:cNvPr id="12" name="Connector 11"/>
          <p:cNvCxnSpPr/>
          <p:nvPr/>
        </p:nvCxnSpPr>
        <p:spPr>
          <a:xfrm>
            <a:off x="822960" y="4828032"/>
            <a:ext cx="146304" cy="0"/>
          </a:xfrm>
          <a:prstGeom prst="line">
            <a:avLst/>
          </a:prstGeom>
          <a:ln w="19050">
            <a:solidFill>
              <a:srgbClr val="C9814E"/>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078992" y="4718304"/>
            <a:ext cx="2606483" cy="189283"/>
          </a:xfrm>
          <a:prstGeom prst="rect">
            <a:avLst/>
          </a:prstGeom>
          <a:noFill/>
        </p:spPr>
        <p:txBody>
          <a:bodyPr wrap="none" lIns="0" tIns="0" rIns="0" bIns="0" anchor="t">
            <a:spAutoFit/>
          </a:bodyPr>
          <a:lstStyle/>
          <a:p>
            <a:pPr algn="l"/>
            <a:r>
              <a:rPr sz="1230" b="0" dirty="0">
                <a:solidFill>
                  <a:srgbClr val="1C1B1A"/>
                </a:solidFill>
                <a:latin typeface="Inter"/>
              </a:rPr>
              <a:t>Year-round visibility on </a:t>
            </a:r>
            <a:r>
              <a:rPr lang="en-CA" sz="1230" b="0" dirty="0" err="1">
                <a:solidFill>
                  <a:srgbClr val="1C1B1A"/>
                </a:solidFill>
                <a:latin typeface="Inter"/>
              </a:rPr>
              <a:t>hireDiverse</a:t>
            </a:r>
            <a:endParaRPr sz="1230" b="0" dirty="0">
              <a:solidFill>
                <a:srgbClr val="1C1B1A"/>
              </a:solidFill>
              <a:latin typeface="Inter"/>
            </a:endParaRPr>
          </a:p>
        </p:txBody>
      </p:sp>
      <p:cxnSp>
        <p:nvCxnSpPr>
          <p:cNvPr id="14" name="Connector 13"/>
          <p:cNvCxnSpPr/>
          <p:nvPr/>
        </p:nvCxnSpPr>
        <p:spPr>
          <a:xfrm>
            <a:off x="822960" y="5175504"/>
            <a:ext cx="146304" cy="0"/>
          </a:xfrm>
          <a:prstGeom prst="line">
            <a:avLst/>
          </a:prstGeom>
          <a:ln w="19050">
            <a:solidFill>
              <a:srgbClr val="C9814E"/>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078992" y="5065776"/>
            <a:ext cx="3858768" cy="310896"/>
          </a:xfrm>
          <a:prstGeom prst="rect">
            <a:avLst/>
          </a:prstGeom>
          <a:noFill/>
        </p:spPr>
        <p:txBody>
          <a:bodyPr wrap="none" lIns="0" tIns="0" rIns="0" bIns="0" anchor="t">
            <a:spAutoFit/>
          </a:bodyPr>
          <a:lstStyle/>
          <a:p>
            <a:pPr algn="l"/>
            <a:r>
              <a:rPr sz="1230" b="0" dirty="0">
                <a:solidFill>
                  <a:srgbClr val="1C1B1A"/>
                </a:solidFill>
                <a:latin typeface="Inter"/>
              </a:rPr>
              <a:t>Candidate email and partner distribution</a:t>
            </a:r>
          </a:p>
        </p:txBody>
      </p:sp>
      <p:sp>
        <p:nvSpPr>
          <p:cNvPr id="16" name="TextBox 15"/>
          <p:cNvSpPr txBox="1"/>
          <p:nvPr/>
        </p:nvSpPr>
        <p:spPr>
          <a:xfrm>
            <a:off x="5806440" y="2880360"/>
            <a:ext cx="4263988" cy="276999"/>
          </a:xfrm>
          <a:prstGeom prst="rect">
            <a:avLst/>
          </a:prstGeom>
          <a:noFill/>
        </p:spPr>
        <p:txBody>
          <a:bodyPr wrap="none" lIns="0" tIns="0" rIns="0" bIns="0" anchor="t">
            <a:spAutoFit/>
          </a:bodyPr>
          <a:lstStyle/>
          <a:p>
            <a:pPr algn="l"/>
            <a:r>
              <a:rPr lang="en-CA" sz="1800" b="1" dirty="0">
                <a:solidFill>
                  <a:srgbClr val="1C1B1A"/>
                </a:solidFill>
                <a:latin typeface="Inter"/>
              </a:rPr>
              <a:t>Turn Audience Insights Into Inclusion</a:t>
            </a:r>
            <a:endParaRPr sz="1800" b="1" dirty="0">
              <a:solidFill>
                <a:srgbClr val="1C1B1A"/>
              </a:solidFill>
              <a:latin typeface="Inter"/>
            </a:endParaRPr>
          </a:p>
        </p:txBody>
      </p:sp>
      <p:sp>
        <p:nvSpPr>
          <p:cNvPr id="17" name="TextBox 16"/>
          <p:cNvSpPr txBox="1"/>
          <p:nvPr/>
        </p:nvSpPr>
        <p:spPr>
          <a:xfrm>
            <a:off x="5806440" y="3493008"/>
            <a:ext cx="4480560" cy="201168"/>
          </a:xfrm>
          <a:prstGeom prst="rect">
            <a:avLst/>
          </a:prstGeom>
          <a:noFill/>
        </p:spPr>
        <p:txBody>
          <a:bodyPr wrap="none" lIns="0" tIns="0" rIns="0" bIns="0" anchor="t">
            <a:spAutoFit/>
          </a:bodyPr>
          <a:lstStyle/>
          <a:p>
            <a:pPr algn="l"/>
            <a:r>
              <a:rPr sz="919" b="1">
                <a:solidFill>
                  <a:srgbClr val="C9814E"/>
                </a:solidFill>
                <a:latin typeface="Inter"/>
              </a:rPr>
              <a:t>REACH</a:t>
            </a:r>
          </a:p>
        </p:txBody>
      </p:sp>
      <p:sp>
        <p:nvSpPr>
          <p:cNvPr id="18" name="TextBox 17"/>
          <p:cNvSpPr txBox="1"/>
          <p:nvPr/>
        </p:nvSpPr>
        <p:spPr>
          <a:xfrm>
            <a:off x="5806440" y="3721608"/>
            <a:ext cx="4526280" cy="420624"/>
          </a:xfrm>
          <a:prstGeom prst="rect">
            <a:avLst/>
          </a:prstGeom>
          <a:noFill/>
        </p:spPr>
        <p:txBody>
          <a:bodyPr wrap="none" lIns="0" tIns="0" rIns="0" bIns="0" anchor="t">
            <a:spAutoFit/>
          </a:bodyPr>
          <a:lstStyle/>
          <a:p>
            <a:pPr algn="l"/>
            <a:r>
              <a:rPr sz="1120" b="0">
                <a:solidFill>
                  <a:srgbClr val="5B564F"/>
                </a:solidFill>
                <a:latin typeface="Inter"/>
              </a:rPr>
              <a:t>Show that jobs are being promoted beyond general-market channels.</a:t>
            </a:r>
          </a:p>
        </p:txBody>
      </p:sp>
      <p:sp>
        <p:nvSpPr>
          <p:cNvPr id="19" name="TextBox 18"/>
          <p:cNvSpPr txBox="1"/>
          <p:nvPr/>
        </p:nvSpPr>
        <p:spPr>
          <a:xfrm>
            <a:off x="5806440" y="4206240"/>
            <a:ext cx="4480560" cy="201168"/>
          </a:xfrm>
          <a:prstGeom prst="rect">
            <a:avLst/>
          </a:prstGeom>
          <a:noFill/>
        </p:spPr>
        <p:txBody>
          <a:bodyPr wrap="none" lIns="0" tIns="0" rIns="0" bIns="0" anchor="t">
            <a:spAutoFit/>
          </a:bodyPr>
          <a:lstStyle/>
          <a:p>
            <a:pPr algn="l"/>
            <a:r>
              <a:rPr sz="919" b="1">
                <a:solidFill>
                  <a:srgbClr val="C9814E"/>
                </a:solidFill>
                <a:latin typeface="Inter"/>
              </a:rPr>
              <a:t>EVIDENCE</a:t>
            </a:r>
          </a:p>
        </p:txBody>
      </p:sp>
      <p:sp>
        <p:nvSpPr>
          <p:cNvPr id="20" name="TextBox 19"/>
          <p:cNvSpPr txBox="1"/>
          <p:nvPr/>
        </p:nvSpPr>
        <p:spPr>
          <a:xfrm>
            <a:off x="5806440" y="4434840"/>
            <a:ext cx="4526280" cy="420624"/>
          </a:xfrm>
          <a:prstGeom prst="rect">
            <a:avLst/>
          </a:prstGeom>
          <a:noFill/>
        </p:spPr>
        <p:txBody>
          <a:bodyPr wrap="none" lIns="0" tIns="0" rIns="0" bIns="0" anchor="t">
            <a:spAutoFit/>
          </a:bodyPr>
          <a:lstStyle/>
          <a:p>
            <a:pPr algn="l"/>
            <a:r>
              <a:rPr sz="1120" b="0">
                <a:solidFill>
                  <a:srgbClr val="5B564F"/>
                </a:solidFill>
                <a:latin typeface="Inter"/>
              </a:rPr>
              <a:t>Track views, apply clicks, engagement and job-by-job performance.</a:t>
            </a:r>
          </a:p>
        </p:txBody>
      </p:sp>
      <p:sp>
        <p:nvSpPr>
          <p:cNvPr id="21" name="TextBox 20"/>
          <p:cNvSpPr txBox="1"/>
          <p:nvPr/>
        </p:nvSpPr>
        <p:spPr>
          <a:xfrm>
            <a:off x="5806440" y="4919472"/>
            <a:ext cx="4480560" cy="201168"/>
          </a:xfrm>
          <a:prstGeom prst="rect">
            <a:avLst/>
          </a:prstGeom>
          <a:noFill/>
        </p:spPr>
        <p:txBody>
          <a:bodyPr wrap="none" lIns="0" tIns="0" rIns="0" bIns="0" anchor="t">
            <a:spAutoFit/>
          </a:bodyPr>
          <a:lstStyle/>
          <a:p>
            <a:pPr algn="l"/>
            <a:r>
              <a:rPr sz="919" b="1">
                <a:solidFill>
                  <a:srgbClr val="C9814E"/>
                </a:solidFill>
                <a:latin typeface="Inter"/>
              </a:rPr>
              <a:t>DOCUMENTATION</a:t>
            </a:r>
          </a:p>
        </p:txBody>
      </p:sp>
      <p:sp>
        <p:nvSpPr>
          <p:cNvPr id="22" name="TextBox 21"/>
          <p:cNvSpPr txBox="1"/>
          <p:nvPr/>
        </p:nvSpPr>
        <p:spPr>
          <a:xfrm>
            <a:off x="5806439" y="5148072"/>
            <a:ext cx="4708019" cy="344710"/>
          </a:xfrm>
          <a:prstGeom prst="rect">
            <a:avLst/>
          </a:prstGeom>
          <a:noFill/>
        </p:spPr>
        <p:txBody>
          <a:bodyPr wrap="square" lIns="0" tIns="0" rIns="0" bIns="0" anchor="t">
            <a:spAutoFit/>
          </a:bodyPr>
          <a:lstStyle/>
          <a:p>
            <a:pPr algn="l"/>
            <a:r>
              <a:rPr sz="1120" b="0" dirty="0">
                <a:solidFill>
                  <a:srgbClr val="5B564F"/>
                </a:solidFill>
                <a:latin typeface="Inter"/>
              </a:rPr>
              <a:t>Use quarterly reporting and an annual outreach summary in leadership conversations.</a:t>
            </a:r>
          </a:p>
        </p:txBody>
      </p:sp>
      <p:sp>
        <p:nvSpPr>
          <p:cNvPr id="23" name="Rectangle 22"/>
          <p:cNvSpPr/>
          <p:nvPr/>
        </p:nvSpPr>
        <p:spPr>
          <a:xfrm>
            <a:off x="5684108" y="5751761"/>
            <a:ext cx="4922931" cy="804672"/>
          </a:xfrm>
          <a:prstGeom prst="rect">
            <a:avLst/>
          </a:prstGeom>
          <a:solidFill>
            <a:srgbClr val="F7EADE"/>
          </a:solidFill>
          <a:ln w="9525">
            <a:solidFill>
              <a:srgbClr val="F7EA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5938458" y="5861304"/>
            <a:ext cx="4394262" cy="567848"/>
          </a:xfrm>
          <a:prstGeom prst="rect">
            <a:avLst/>
          </a:prstGeom>
          <a:noFill/>
        </p:spPr>
        <p:txBody>
          <a:bodyPr wrap="square" lIns="0" tIns="0" rIns="0" bIns="0" anchor="t">
            <a:spAutoFit/>
          </a:bodyPr>
          <a:lstStyle/>
          <a:p>
            <a:pPr algn="l"/>
            <a:r>
              <a:rPr sz="1230" b="1" dirty="0">
                <a:solidFill>
                  <a:srgbClr val="1C1B1A"/>
                </a:solidFill>
                <a:latin typeface="Inter"/>
              </a:rPr>
              <a:t>Best fit: HR teams that need credible outreach, stronger candidate reach, and measurable activity without adding admin work.</a:t>
            </a:r>
          </a:p>
        </p:txBody>
      </p:sp>
      <p:sp>
        <p:nvSpPr>
          <p:cNvPr id="25" name="TextBox 24"/>
          <p:cNvSpPr txBox="1"/>
          <p:nvPr/>
        </p:nvSpPr>
        <p:spPr>
          <a:xfrm>
            <a:off x="548640" y="6473952"/>
            <a:ext cx="1660711" cy="130805"/>
          </a:xfrm>
          <a:prstGeom prst="rect">
            <a:avLst/>
          </a:prstGeom>
          <a:noFill/>
        </p:spPr>
        <p:txBody>
          <a:bodyPr wrap="none" lIns="0" tIns="0" rIns="0" bIns="0" anchor="t">
            <a:spAutoFit/>
          </a:bodyPr>
          <a:lstStyle/>
          <a:p>
            <a:pPr algn="l"/>
            <a:r>
              <a:rPr lang="en-CA" sz="850" b="0" dirty="0" err="1">
                <a:solidFill>
                  <a:srgbClr val="8A8177"/>
                </a:solidFill>
                <a:latin typeface="Inter"/>
              </a:rPr>
              <a:t>hireDiverse</a:t>
            </a:r>
            <a:r>
              <a:rPr sz="850" b="0" dirty="0">
                <a:solidFill>
                  <a:srgbClr val="8A8177"/>
                </a:solidFill>
                <a:latin typeface="Inter"/>
              </a:rPr>
              <a:t>  ·  Audience Insights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6F1"/>
        </a:solidFill>
        <a:effectLst/>
      </p:bgPr>
    </p:bg>
    <p:spTree>
      <p:nvGrpSpPr>
        <p:cNvPr id="1" name=""/>
        <p:cNvGrpSpPr/>
        <p:nvPr/>
      </p:nvGrpSpPr>
      <p:grpSpPr>
        <a:xfrm>
          <a:off x="0" y="0"/>
          <a:ext cx="0" cy="0"/>
          <a:chOff x="0" y="0"/>
          <a:chExt cx="0" cy="0"/>
        </a:xfrm>
      </p:grpSpPr>
      <p:sp>
        <p:nvSpPr>
          <p:cNvPr id="2" name="TextBox 1"/>
          <p:cNvSpPr txBox="1"/>
          <p:nvPr/>
        </p:nvSpPr>
        <p:spPr>
          <a:xfrm>
            <a:off x="548640" y="457200"/>
            <a:ext cx="8229600" cy="320040"/>
          </a:xfrm>
          <a:prstGeom prst="rect">
            <a:avLst/>
          </a:prstGeom>
          <a:noFill/>
        </p:spPr>
        <p:txBody>
          <a:bodyPr wrap="none" lIns="0" tIns="0" rIns="0" bIns="0" anchor="t">
            <a:spAutoFit/>
          </a:bodyPr>
          <a:lstStyle/>
          <a:p>
            <a:pPr algn="l"/>
            <a:r>
              <a:rPr sz="1200" b="0">
                <a:solidFill>
                  <a:srgbClr val="C9814E"/>
                </a:solidFill>
                <a:latin typeface="Inter"/>
              </a:rPr>
              <a:t>// NEXT STEPS</a:t>
            </a:r>
          </a:p>
        </p:txBody>
      </p:sp>
      <p:sp>
        <p:nvSpPr>
          <p:cNvPr id="3" name="TextBox 2"/>
          <p:cNvSpPr txBox="1"/>
          <p:nvPr/>
        </p:nvSpPr>
        <p:spPr>
          <a:xfrm>
            <a:off x="9281160" y="393192"/>
            <a:ext cx="958596" cy="215444"/>
          </a:xfrm>
          <a:prstGeom prst="rect">
            <a:avLst/>
          </a:prstGeom>
          <a:noFill/>
        </p:spPr>
        <p:txBody>
          <a:bodyPr wrap="none" lIns="0" tIns="0" rIns="0" bIns="0" anchor="t">
            <a:spAutoFit/>
          </a:bodyPr>
          <a:lstStyle/>
          <a:p>
            <a:pPr algn="l"/>
            <a:r>
              <a:rPr lang="en-CA" sz="1400" b="0" dirty="0" err="1">
                <a:solidFill>
                  <a:srgbClr val="1C1B1A"/>
                </a:solidFill>
                <a:latin typeface="Inter"/>
              </a:rPr>
              <a:t>hireDiverse</a:t>
            </a:r>
            <a:endParaRPr sz="1400" b="0" dirty="0">
              <a:solidFill>
                <a:srgbClr val="1C1B1A"/>
              </a:solidFill>
              <a:latin typeface="Inter"/>
            </a:endParaRPr>
          </a:p>
        </p:txBody>
      </p:sp>
      <p:sp>
        <p:nvSpPr>
          <p:cNvPr id="4" name="TextBox 3"/>
          <p:cNvSpPr txBox="1"/>
          <p:nvPr/>
        </p:nvSpPr>
        <p:spPr>
          <a:xfrm>
            <a:off x="530352" y="1078992"/>
            <a:ext cx="5852160" cy="566928"/>
          </a:xfrm>
          <a:prstGeom prst="rect">
            <a:avLst/>
          </a:prstGeom>
          <a:noFill/>
        </p:spPr>
        <p:txBody>
          <a:bodyPr wrap="none" lIns="0" tIns="0" rIns="0" bIns="0" anchor="t">
            <a:spAutoFit/>
          </a:bodyPr>
          <a:lstStyle/>
          <a:p>
            <a:pPr algn="l"/>
            <a:r>
              <a:rPr sz="3400" b="1">
                <a:solidFill>
                  <a:srgbClr val="1C1B1A"/>
                </a:solidFill>
                <a:latin typeface="Inter"/>
              </a:rPr>
              <a:t>Next steps</a:t>
            </a:r>
          </a:p>
        </p:txBody>
      </p:sp>
      <p:sp>
        <p:nvSpPr>
          <p:cNvPr id="5" name="TextBox 4"/>
          <p:cNvSpPr txBox="1"/>
          <p:nvPr/>
        </p:nvSpPr>
        <p:spPr>
          <a:xfrm>
            <a:off x="548640" y="1783080"/>
            <a:ext cx="8595360" cy="475488"/>
          </a:xfrm>
          <a:prstGeom prst="rect">
            <a:avLst/>
          </a:prstGeom>
          <a:noFill/>
        </p:spPr>
        <p:txBody>
          <a:bodyPr wrap="none" lIns="0" tIns="0" rIns="0" bIns="0" anchor="t">
            <a:spAutoFit/>
          </a:bodyPr>
          <a:lstStyle/>
          <a:p>
            <a:pPr algn="l"/>
            <a:r>
              <a:rPr sz="1350" b="0">
                <a:solidFill>
                  <a:srgbClr val="5B564F"/>
                </a:solidFill>
                <a:latin typeface="Inter"/>
              </a:rPr>
              <a:t>If the plan is approved, launch is straightforward: connect the job source, publish active roles, and review performance quarterly.</a:t>
            </a:r>
          </a:p>
        </p:txBody>
      </p:sp>
      <p:sp>
        <p:nvSpPr>
          <p:cNvPr id="6" name="TextBox 5"/>
          <p:cNvSpPr txBox="1"/>
          <p:nvPr/>
        </p:nvSpPr>
        <p:spPr>
          <a:xfrm>
            <a:off x="548640" y="2743200"/>
            <a:ext cx="457200" cy="301752"/>
          </a:xfrm>
          <a:prstGeom prst="rect">
            <a:avLst/>
          </a:prstGeom>
          <a:noFill/>
        </p:spPr>
        <p:txBody>
          <a:bodyPr wrap="none" lIns="0" tIns="0" rIns="0" bIns="0" anchor="t">
            <a:spAutoFit/>
          </a:bodyPr>
          <a:lstStyle/>
          <a:p>
            <a:pPr algn="l"/>
            <a:r>
              <a:rPr sz="1300" b="1">
                <a:solidFill>
                  <a:srgbClr val="C9814E"/>
                </a:solidFill>
                <a:latin typeface="Inter"/>
              </a:rPr>
              <a:t>01</a:t>
            </a:r>
          </a:p>
        </p:txBody>
      </p:sp>
      <p:sp>
        <p:nvSpPr>
          <p:cNvPr id="7" name="TextBox 6"/>
          <p:cNvSpPr txBox="1"/>
          <p:nvPr/>
        </p:nvSpPr>
        <p:spPr>
          <a:xfrm>
            <a:off x="1143000" y="2734056"/>
            <a:ext cx="4270400" cy="223138"/>
          </a:xfrm>
          <a:prstGeom prst="rect">
            <a:avLst/>
          </a:prstGeom>
          <a:noFill/>
        </p:spPr>
        <p:txBody>
          <a:bodyPr wrap="none" lIns="0" tIns="0" rIns="0" bIns="0" anchor="t">
            <a:spAutoFit/>
          </a:bodyPr>
          <a:lstStyle/>
          <a:p>
            <a:pPr algn="l"/>
            <a:r>
              <a:rPr sz="1450" b="1" dirty="0">
                <a:solidFill>
                  <a:srgbClr val="1C1B1A"/>
                </a:solidFill>
                <a:latin typeface="Inter"/>
              </a:rPr>
              <a:t>Approve the </a:t>
            </a:r>
            <a:r>
              <a:rPr lang="en-CA" sz="1450" b="1" dirty="0">
                <a:solidFill>
                  <a:srgbClr val="1C1B1A"/>
                </a:solidFill>
                <a:latin typeface="Inter"/>
              </a:rPr>
              <a:t>Employment-Equity</a:t>
            </a:r>
            <a:r>
              <a:rPr sz="1450" b="1" dirty="0">
                <a:solidFill>
                  <a:srgbClr val="1C1B1A"/>
                </a:solidFill>
                <a:latin typeface="Inter"/>
              </a:rPr>
              <a:t> Outreach </a:t>
            </a:r>
            <a:r>
              <a:rPr lang="en-CA" sz="1450" b="1" dirty="0">
                <a:solidFill>
                  <a:srgbClr val="1C1B1A"/>
                </a:solidFill>
                <a:latin typeface="Inter"/>
              </a:rPr>
              <a:t>P</a:t>
            </a:r>
            <a:r>
              <a:rPr sz="1450" b="1" dirty="0" err="1">
                <a:solidFill>
                  <a:srgbClr val="1C1B1A"/>
                </a:solidFill>
                <a:latin typeface="Inter"/>
              </a:rPr>
              <a:t>lan</a:t>
            </a:r>
            <a:endParaRPr sz="1450" b="1" dirty="0">
              <a:solidFill>
                <a:srgbClr val="1C1B1A"/>
              </a:solidFill>
              <a:latin typeface="Inter"/>
            </a:endParaRPr>
          </a:p>
        </p:txBody>
      </p:sp>
      <p:sp>
        <p:nvSpPr>
          <p:cNvPr id="8" name="TextBox 7"/>
          <p:cNvSpPr txBox="1"/>
          <p:nvPr/>
        </p:nvSpPr>
        <p:spPr>
          <a:xfrm>
            <a:off x="1143000" y="3044952"/>
            <a:ext cx="4297679" cy="512064"/>
          </a:xfrm>
          <a:prstGeom prst="rect">
            <a:avLst/>
          </a:prstGeom>
          <a:noFill/>
        </p:spPr>
        <p:txBody>
          <a:bodyPr wrap="none" lIns="0" tIns="0" rIns="0" bIns="0" anchor="t">
            <a:spAutoFit/>
          </a:bodyPr>
          <a:lstStyle/>
          <a:p>
            <a:pPr algn="l"/>
            <a:r>
              <a:rPr sz="1080" b="0">
                <a:solidFill>
                  <a:srgbClr val="5B564F"/>
                </a:solidFill>
                <a:latin typeface="Inter"/>
              </a:rPr>
              <a:t>Confirm the 12-month $7,000 partnership and launch timing.</a:t>
            </a:r>
          </a:p>
        </p:txBody>
      </p:sp>
      <p:cxnSp>
        <p:nvCxnSpPr>
          <p:cNvPr id="9" name="Connector 8"/>
          <p:cNvCxnSpPr/>
          <p:nvPr/>
        </p:nvCxnSpPr>
        <p:spPr>
          <a:xfrm>
            <a:off x="548640" y="3630168"/>
            <a:ext cx="4892039" cy="0"/>
          </a:xfrm>
          <a:prstGeom prst="line">
            <a:avLst/>
          </a:prstGeom>
          <a:ln w="10160">
            <a:solidFill>
              <a:srgbClr val="E3DCD3"/>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48640" y="3703320"/>
            <a:ext cx="457200" cy="301752"/>
          </a:xfrm>
          <a:prstGeom prst="rect">
            <a:avLst/>
          </a:prstGeom>
          <a:noFill/>
        </p:spPr>
        <p:txBody>
          <a:bodyPr wrap="none" lIns="0" tIns="0" rIns="0" bIns="0" anchor="t">
            <a:spAutoFit/>
          </a:bodyPr>
          <a:lstStyle/>
          <a:p>
            <a:pPr algn="l"/>
            <a:r>
              <a:rPr sz="1300" b="1">
                <a:solidFill>
                  <a:srgbClr val="C9814E"/>
                </a:solidFill>
                <a:latin typeface="Inter"/>
              </a:rPr>
              <a:t>02</a:t>
            </a:r>
          </a:p>
        </p:txBody>
      </p:sp>
      <p:sp>
        <p:nvSpPr>
          <p:cNvPr id="11" name="TextBox 10"/>
          <p:cNvSpPr txBox="1"/>
          <p:nvPr/>
        </p:nvSpPr>
        <p:spPr>
          <a:xfrm>
            <a:off x="1143000" y="3694176"/>
            <a:ext cx="2803653" cy="223138"/>
          </a:xfrm>
          <a:prstGeom prst="rect">
            <a:avLst/>
          </a:prstGeom>
          <a:noFill/>
        </p:spPr>
        <p:txBody>
          <a:bodyPr wrap="none" lIns="0" tIns="0" rIns="0" bIns="0" anchor="t">
            <a:spAutoFit/>
          </a:bodyPr>
          <a:lstStyle/>
          <a:p>
            <a:pPr algn="l"/>
            <a:r>
              <a:rPr sz="1450" b="1" dirty="0">
                <a:solidFill>
                  <a:srgbClr val="1C1B1A"/>
                </a:solidFill>
                <a:latin typeface="Inter"/>
              </a:rPr>
              <a:t>Share the careers-page source</a:t>
            </a:r>
          </a:p>
        </p:txBody>
      </p:sp>
      <p:sp>
        <p:nvSpPr>
          <p:cNvPr id="12" name="TextBox 11"/>
          <p:cNvSpPr txBox="1"/>
          <p:nvPr/>
        </p:nvSpPr>
        <p:spPr>
          <a:xfrm>
            <a:off x="1143000" y="4005072"/>
            <a:ext cx="4160520" cy="332399"/>
          </a:xfrm>
          <a:prstGeom prst="rect">
            <a:avLst/>
          </a:prstGeom>
          <a:noFill/>
        </p:spPr>
        <p:txBody>
          <a:bodyPr wrap="square" lIns="0" tIns="0" rIns="0" bIns="0" anchor="t">
            <a:spAutoFit/>
          </a:bodyPr>
          <a:lstStyle/>
          <a:p>
            <a:pPr algn="l"/>
            <a:r>
              <a:rPr lang="en-CA" sz="1080" b="0" dirty="0" err="1">
                <a:solidFill>
                  <a:srgbClr val="5B564F"/>
                </a:solidFill>
                <a:latin typeface="Inter"/>
              </a:rPr>
              <a:t>hireDiverse</a:t>
            </a:r>
            <a:r>
              <a:rPr sz="1080" b="0" dirty="0">
                <a:solidFill>
                  <a:srgbClr val="5B564F"/>
                </a:solidFill>
                <a:latin typeface="Inter"/>
              </a:rPr>
              <a:t> uses </a:t>
            </a:r>
            <a:r>
              <a:rPr lang="en-CA" sz="1080" dirty="0">
                <a:solidFill>
                  <a:srgbClr val="5B564F"/>
                </a:solidFill>
                <a:latin typeface="Inter"/>
              </a:rPr>
              <a:t>the organization’s</a:t>
            </a:r>
            <a:r>
              <a:rPr sz="1080" b="0" dirty="0">
                <a:solidFill>
                  <a:srgbClr val="5B564F"/>
                </a:solidFill>
                <a:latin typeface="Inter"/>
              </a:rPr>
              <a:t> existing job source so your team is not manually reposting roles.</a:t>
            </a:r>
          </a:p>
        </p:txBody>
      </p:sp>
      <p:cxnSp>
        <p:nvCxnSpPr>
          <p:cNvPr id="13" name="Connector 12"/>
          <p:cNvCxnSpPr/>
          <p:nvPr/>
        </p:nvCxnSpPr>
        <p:spPr>
          <a:xfrm>
            <a:off x="548640" y="4590288"/>
            <a:ext cx="4892039" cy="0"/>
          </a:xfrm>
          <a:prstGeom prst="line">
            <a:avLst/>
          </a:prstGeom>
          <a:ln w="10160">
            <a:solidFill>
              <a:srgbClr val="E3DCD3"/>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806440" y="2743200"/>
            <a:ext cx="457200" cy="301752"/>
          </a:xfrm>
          <a:prstGeom prst="rect">
            <a:avLst/>
          </a:prstGeom>
          <a:noFill/>
        </p:spPr>
        <p:txBody>
          <a:bodyPr wrap="none" lIns="0" tIns="0" rIns="0" bIns="0" anchor="t">
            <a:spAutoFit/>
          </a:bodyPr>
          <a:lstStyle/>
          <a:p>
            <a:pPr algn="l"/>
            <a:r>
              <a:rPr sz="1300" b="1">
                <a:solidFill>
                  <a:srgbClr val="C9814E"/>
                </a:solidFill>
                <a:latin typeface="Inter"/>
              </a:rPr>
              <a:t>03</a:t>
            </a:r>
          </a:p>
        </p:txBody>
      </p:sp>
      <p:sp>
        <p:nvSpPr>
          <p:cNvPr id="15" name="TextBox 14"/>
          <p:cNvSpPr txBox="1"/>
          <p:nvPr/>
        </p:nvSpPr>
        <p:spPr>
          <a:xfrm>
            <a:off x="6400800" y="2734056"/>
            <a:ext cx="3045706" cy="223138"/>
          </a:xfrm>
          <a:prstGeom prst="rect">
            <a:avLst/>
          </a:prstGeom>
          <a:noFill/>
        </p:spPr>
        <p:txBody>
          <a:bodyPr wrap="none" lIns="0" tIns="0" rIns="0" bIns="0" anchor="t">
            <a:spAutoFit/>
          </a:bodyPr>
          <a:lstStyle/>
          <a:p>
            <a:pPr algn="l"/>
            <a:r>
              <a:rPr sz="1450" b="1" dirty="0">
                <a:solidFill>
                  <a:srgbClr val="1C1B1A"/>
                </a:solidFill>
                <a:latin typeface="Inter"/>
              </a:rPr>
              <a:t>Launch active jobs on </a:t>
            </a:r>
            <a:r>
              <a:rPr lang="en-CA" sz="1450" b="1" dirty="0" err="1">
                <a:solidFill>
                  <a:srgbClr val="1C1B1A"/>
                </a:solidFill>
                <a:latin typeface="Inter"/>
              </a:rPr>
              <a:t>hireDiverse</a:t>
            </a:r>
            <a:endParaRPr sz="1450" b="1" dirty="0">
              <a:solidFill>
                <a:srgbClr val="1C1B1A"/>
              </a:solidFill>
              <a:latin typeface="Inter"/>
            </a:endParaRPr>
          </a:p>
        </p:txBody>
      </p:sp>
      <p:sp>
        <p:nvSpPr>
          <p:cNvPr id="16" name="TextBox 15"/>
          <p:cNvSpPr txBox="1"/>
          <p:nvPr/>
        </p:nvSpPr>
        <p:spPr>
          <a:xfrm>
            <a:off x="6400800" y="3044952"/>
            <a:ext cx="4297679" cy="332399"/>
          </a:xfrm>
          <a:prstGeom prst="rect">
            <a:avLst/>
          </a:prstGeom>
          <a:noFill/>
        </p:spPr>
        <p:txBody>
          <a:bodyPr wrap="square" lIns="0" tIns="0" rIns="0" bIns="0" anchor="t">
            <a:spAutoFit/>
          </a:bodyPr>
          <a:lstStyle/>
          <a:p>
            <a:pPr algn="l"/>
            <a:r>
              <a:rPr sz="1080" b="0" dirty="0">
                <a:solidFill>
                  <a:srgbClr val="5B564F"/>
                </a:solidFill>
                <a:latin typeface="Inter"/>
              </a:rPr>
              <a:t>Roles are published and promoted to the </a:t>
            </a:r>
            <a:r>
              <a:rPr lang="en-CA" sz="1080" b="0" dirty="0" err="1">
                <a:solidFill>
                  <a:srgbClr val="5B564F"/>
                </a:solidFill>
                <a:latin typeface="Inter"/>
              </a:rPr>
              <a:t>hireDiverse</a:t>
            </a:r>
            <a:r>
              <a:rPr sz="1080" b="0" dirty="0">
                <a:solidFill>
                  <a:srgbClr val="5B564F"/>
                </a:solidFill>
                <a:latin typeface="Inter"/>
              </a:rPr>
              <a:t> audience and distribution network.</a:t>
            </a:r>
          </a:p>
        </p:txBody>
      </p:sp>
      <p:cxnSp>
        <p:nvCxnSpPr>
          <p:cNvPr id="17" name="Connector 16"/>
          <p:cNvCxnSpPr/>
          <p:nvPr/>
        </p:nvCxnSpPr>
        <p:spPr>
          <a:xfrm>
            <a:off x="5806440" y="3630168"/>
            <a:ext cx="4892040" cy="0"/>
          </a:xfrm>
          <a:prstGeom prst="line">
            <a:avLst/>
          </a:prstGeom>
          <a:ln w="10160">
            <a:solidFill>
              <a:srgbClr val="E3DCD3"/>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806440" y="3703320"/>
            <a:ext cx="457200" cy="301752"/>
          </a:xfrm>
          <a:prstGeom prst="rect">
            <a:avLst/>
          </a:prstGeom>
          <a:noFill/>
        </p:spPr>
        <p:txBody>
          <a:bodyPr wrap="none" lIns="0" tIns="0" rIns="0" bIns="0" anchor="t">
            <a:spAutoFit/>
          </a:bodyPr>
          <a:lstStyle/>
          <a:p>
            <a:pPr algn="l"/>
            <a:r>
              <a:rPr sz="1300" b="1">
                <a:solidFill>
                  <a:srgbClr val="C9814E"/>
                </a:solidFill>
                <a:latin typeface="Inter"/>
              </a:rPr>
              <a:t>04</a:t>
            </a:r>
          </a:p>
        </p:txBody>
      </p:sp>
      <p:sp>
        <p:nvSpPr>
          <p:cNvPr id="19" name="TextBox 18"/>
          <p:cNvSpPr txBox="1"/>
          <p:nvPr/>
        </p:nvSpPr>
        <p:spPr>
          <a:xfrm>
            <a:off x="6400800" y="3694176"/>
            <a:ext cx="4297679" cy="256032"/>
          </a:xfrm>
          <a:prstGeom prst="rect">
            <a:avLst/>
          </a:prstGeom>
          <a:noFill/>
        </p:spPr>
        <p:txBody>
          <a:bodyPr wrap="none" lIns="0" tIns="0" rIns="0" bIns="0" anchor="t">
            <a:spAutoFit/>
          </a:bodyPr>
          <a:lstStyle/>
          <a:p>
            <a:pPr algn="l"/>
            <a:r>
              <a:rPr sz="1450" b="1" dirty="0">
                <a:solidFill>
                  <a:srgbClr val="1C1B1A"/>
                </a:solidFill>
                <a:latin typeface="Inter"/>
              </a:rPr>
              <a:t>Review outreach performance</a:t>
            </a:r>
          </a:p>
        </p:txBody>
      </p:sp>
      <p:sp>
        <p:nvSpPr>
          <p:cNvPr id="20" name="TextBox 19"/>
          <p:cNvSpPr txBox="1"/>
          <p:nvPr/>
        </p:nvSpPr>
        <p:spPr>
          <a:xfrm>
            <a:off x="6400800" y="4005072"/>
            <a:ext cx="4297679" cy="332399"/>
          </a:xfrm>
          <a:prstGeom prst="rect">
            <a:avLst/>
          </a:prstGeom>
          <a:noFill/>
        </p:spPr>
        <p:txBody>
          <a:bodyPr wrap="square" lIns="0" tIns="0" rIns="0" bIns="0" anchor="t">
            <a:spAutoFit/>
          </a:bodyPr>
          <a:lstStyle/>
          <a:p>
            <a:pPr algn="l"/>
            <a:r>
              <a:rPr sz="1080" b="0">
                <a:solidFill>
                  <a:srgbClr val="5B564F"/>
                </a:solidFill>
                <a:latin typeface="Inter"/>
              </a:rPr>
              <a:t>Quarterly updates and an annual summary give HR evidence of reach and engagement.</a:t>
            </a:r>
          </a:p>
        </p:txBody>
      </p:sp>
      <p:cxnSp>
        <p:nvCxnSpPr>
          <p:cNvPr id="21" name="Connector 20"/>
          <p:cNvCxnSpPr/>
          <p:nvPr/>
        </p:nvCxnSpPr>
        <p:spPr>
          <a:xfrm>
            <a:off x="5806440" y="4590288"/>
            <a:ext cx="4892040" cy="0"/>
          </a:xfrm>
          <a:prstGeom prst="line">
            <a:avLst/>
          </a:prstGeom>
          <a:ln w="10160">
            <a:solidFill>
              <a:srgbClr val="E3DCD3"/>
            </a:solidFill>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82512" y="5394959"/>
            <a:ext cx="4067774" cy="600164"/>
          </a:xfrm>
          <a:prstGeom prst="rect">
            <a:avLst/>
          </a:prstGeom>
          <a:noFill/>
        </p:spPr>
        <p:txBody>
          <a:bodyPr wrap="square" lIns="0" tIns="0" rIns="0" bIns="0" anchor="t">
            <a:spAutoFit/>
          </a:bodyPr>
          <a:lstStyle/>
          <a:p>
            <a:r>
              <a:rPr lang="en-CA" sz="1300" dirty="0">
                <a:solidFill>
                  <a:srgbClr val="5B564F"/>
                </a:solidFill>
                <a:latin typeface="Inter"/>
              </a:rPr>
              <a:t>Shauna Cole</a:t>
            </a:r>
            <a:br>
              <a:rPr lang="en-CA" sz="1300" dirty="0">
                <a:solidFill>
                  <a:srgbClr val="5B564F"/>
                </a:solidFill>
                <a:latin typeface="Inter"/>
              </a:rPr>
            </a:br>
            <a:r>
              <a:rPr lang="en-CA" sz="1300" dirty="0" err="1">
                <a:solidFill>
                  <a:srgbClr val="5B564F"/>
                </a:solidFill>
                <a:latin typeface="Inter"/>
              </a:rPr>
              <a:t>hireDiverse</a:t>
            </a:r>
            <a:br>
              <a:rPr lang="en-CA" sz="1300" dirty="0">
                <a:solidFill>
                  <a:srgbClr val="5B564F"/>
                </a:solidFill>
                <a:latin typeface="Inter"/>
              </a:rPr>
            </a:br>
            <a:r>
              <a:rPr lang="en-CA" sz="1300" dirty="0" err="1">
                <a:solidFill>
                  <a:srgbClr val="5B564F"/>
                </a:solidFill>
                <a:latin typeface="Inter"/>
              </a:rPr>
              <a:t>shauna@hireDiverse.ca</a:t>
            </a:r>
            <a:endParaRPr sz="1300" dirty="0">
              <a:solidFill>
                <a:srgbClr val="5B564F"/>
              </a:solidFill>
              <a:latin typeface="Inter"/>
            </a:endParaRPr>
          </a:p>
        </p:txBody>
      </p:sp>
      <p:sp>
        <p:nvSpPr>
          <p:cNvPr id="25" name="TextBox 24"/>
          <p:cNvSpPr txBox="1"/>
          <p:nvPr/>
        </p:nvSpPr>
        <p:spPr>
          <a:xfrm>
            <a:off x="548640" y="6473952"/>
            <a:ext cx="1660711" cy="130805"/>
          </a:xfrm>
          <a:prstGeom prst="rect">
            <a:avLst/>
          </a:prstGeom>
          <a:noFill/>
        </p:spPr>
        <p:txBody>
          <a:bodyPr wrap="none" lIns="0" tIns="0" rIns="0" bIns="0" anchor="t">
            <a:spAutoFit/>
          </a:bodyPr>
          <a:lstStyle/>
          <a:p>
            <a:pPr algn="l"/>
            <a:r>
              <a:rPr lang="en-CA" sz="850" b="0" dirty="0" err="1">
                <a:solidFill>
                  <a:srgbClr val="8A8177"/>
                </a:solidFill>
                <a:latin typeface="Inter"/>
              </a:rPr>
              <a:t>hireDiverse</a:t>
            </a:r>
            <a:r>
              <a:rPr sz="850" b="0" dirty="0">
                <a:solidFill>
                  <a:srgbClr val="8A8177"/>
                </a:solidFill>
                <a:latin typeface="Inter"/>
              </a:rPr>
              <a:t>  ·  Audience Insights</a:t>
            </a:r>
          </a:p>
        </p:txBody>
      </p:sp>
      <p:sp>
        <p:nvSpPr>
          <p:cNvPr id="26" name="TextBox 25">
            <a:extLst>
              <a:ext uri="{FF2B5EF4-FFF2-40B4-BE49-F238E27FC236}">
                <a16:creationId xmlns:a16="http://schemas.microsoft.com/office/drawing/2014/main" id="{9D066155-7B01-5143-407A-C0EBF6A9BCBE}"/>
              </a:ext>
            </a:extLst>
          </p:cNvPr>
          <p:cNvSpPr txBox="1"/>
          <p:nvPr/>
        </p:nvSpPr>
        <p:spPr>
          <a:xfrm>
            <a:off x="6382512" y="4950345"/>
            <a:ext cx="4067774" cy="246221"/>
          </a:xfrm>
          <a:prstGeom prst="rect">
            <a:avLst/>
          </a:prstGeom>
          <a:noFill/>
        </p:spPr>
        <p:txBody>
          <a:bodyPr wrap="square" lIns="0" tIns="0" rIns="0" bIns="0" anchor="t">
            <a:spAutoFit/>
          </a:bodyPr>
          <a:lstStyle/>
          <a:p>
            <a:r>
              <a:rPr lang="en-CA" sz="1600" b="1" dirty="0">
                <a:latin typeface="Inter" panose="02000503000000020004" pitchFamily="2" charset="0"/>
                <a:ea typeface="Inter" panose="02000503000000020004" pitchFamily="2" charset="0"/>
              </a:rPr>
              <a:t>Ready to move forward?</a:t>
            </a:r>
            <a:endParaRPr sz="1450" b="1" dirty="0">
              <a:solidFill>
                <a:srgbClr val="1C1B1A"/>
              </a:solidFill>
              <a:latin typeface="Inter" panose="02000503000000020004" pitchFamily="2" charset="0"/>
              <a:ea typeface="Inter" panose="02000503000000020004" pitchFamily="2" charset="0"/>
            </a:endParaRPr>
          </a:p>
        </p:txBody>
      </p:sp>
      <p:sp>
        <p:nvSpPr>
          <p:cNvPr id="27" name="Launch timing line"/>
          <p:cNvSpPr txBox="1"/>
          <p:nvPr/>
        </p:nvSpPr>
        <p:spPr>
          <a:xfrm>
            <a:off x="548640" y="2286000"/>
            <a:ext cx="8595360" cy="256032"/>
          </a:xfrm>
          <a:prstGeom prst="rect">
            <a:avLst/>
          </a:prstGeom>
          <a:noFill/>
        </p:spPr>
        <p:txBody>
          <a:bodyPr wrap="none">
            <a:spAutoFit/>
          </a:bodyPr>
          <a:lstStyle/>
          <a:p>
            <a:r>
              <a:rPr sz="1150" b="1" i="0">
                <a:solidFill>
                  <a:srgbClr val="C9814E"/>
                </a:solidFill>
                <a:latin typeface="Inter"/>
              </a:rPr>
              <a:t>Typical time from approval to launch: 5 business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6F0"/>
        </a:solidFill>
        <a:effectLst/>
      </p:bgPr>
    </p:bg>
    <p:spTree>
      <p:nvGrpSpPr>
        <p:cNvPr id="1" name=""/>
        <p:cNvGrpSpPr/>
        <p:nvPr/>
      </p:nvGrpSpPr>
      <p:grpSpPr>
        <a:xfrm>
          <a:off x="0" y="0"/>
          <a:ext cx="0" cy="0"/>
          <a:chOff x="0" y="0"/>
          <a:chExt cx="0" cy="0"/>
        </a:xfrm>
      </p:grpSpPr>
      <p:sp>
        <p:nvSpPr>
          <p:cNvPr id="2" name="TextBox 1"/>
          <p:cNvSpPr txBox="1"/>
          <p:nvPr/>
        </p:nvSpPr>
        <p:spPr>
          <a:xfrm>
            <a:off x="548640" y="457200"/>
            <a:ext cx="8229600" cy="320040"/>
          </a:xfrm>
          <a:prstGeom prst="rect">
            <a:avLst/>
          </a:prstGeom>
          <a:noFill/>
          <a:ln>
            <a:noFill/>
          </a:ln>
        </p:spPr>
        <p:txBody>
          <a:bodyPr wrap="square" lIns="0" tIns="0" rIns="0" bIns="0" anchor="t">
            <a:spAutoFit/>
          </a:bodyPr>
          <a:lstStyle/>
          <a:p>
            <a:pPr algn="l">
              <a:lnSpc>
                <a:spcPct val="100000"/>
              </a:lnSpc>
            </a:pPr>
            <a:r>
              <a:rPr sz="1200">
                <a:solidFill>
                  <a:srgbClr val="C9814E"/>
                </a:solidFill>
                <a:latin typeface="Inter"/>
              </a:rPr>
              <a:t>// EXECUTIVE RECOMMENDATION</a:t>
            </a:r>
          </a:p>
        </p:txBody>
      </p:sp>
      <p:sp>
        <p:nvSpPr>
          <p:cNvPr id="3" name="TextBox 2"/>
          <p:cNvSpPr txBox="1"/>
          <p:nvPr/>
        </p:nvSpPr>
        <p:spPr>
          <a:xfrm>
            <a:off x="530352" y="822960"/>
            <a:ext cx="8477724" cy="830997"/>
          </a:xfrm>
          <a:prstGeom prst="rect">
            <a:avLst/>
          </a:prstGeom>
          <a:noFill/>
          <a:ln>
            <a:noFill/>
          </a:ln>
        </p:spPr>
        <p:txBody>
          <a:bodyPr wrap="square" lIns="0" tIns="0" rIns="0" bIns="0" anchor="t">
            <a:spAutoFit/>
          </a:bodyPr>
          <a:lstStyle/>
          <a:p>
            <a:pPr algn="l">
              <a:lnSpc>
                <a:spcPct val="100000"/>
              </a:lnSpc>
            </a:pPr>
            <a:r>
              <a:rPr lang="en-CA" sz="2700" b="1" dirty="0">
                <a:solidFill>
                  <a:srgbClr val="1C1B1A"/>
                </a:solidFill>
                <a:latin typeface="Inter"/>
              </a:rPr>
              <a:t>Approve a 12-month </a:t>
            </a:r>
            <a:r>
              <a:rPr lang="en-CA" sz="2700" b="1" dirty="0" err="1">
                <a:solidFill>
                  <a:srgbClr val="1C1B1A"/>
                </a:solidFill>
                <a:latin typeface="Inter"/>
              </a:rPr>
              <a:t>HireDiverse</a:t>
            </a:r>
            <a:r>
              <a:rPr lang="en-CA" sz="2700" b="1" dirty="0">
                <a:solidFill>
                  <a:srgbClr val="1C1B1A"/>
                </a:solidFill>
                <a:latin typeface="Inter"/>
              </a:rPr>
              <a:t> employment equity outreach partnership — $7,000/year.</a:t>
            </a:r>
            <a:endParaRPr sz="2700" b="1" dirty="0">
              <a:solidFill>
                <a:srgbClr val="1C1B1A"/>
              </a:solidFill>
              <a:latin typeface="Inter"/>
            </a:endParaRPr>
          </a:p>
        </p:txBody>
      </p:sp>
      <p:sp>
        <p:nvSpPr>
          <p:cNvPr id="4" name="TextBox 3"/>
          <p:cNvSpPr txBox="1"/>
          <p:nvPr/>
        </p:nvSpPr>
        <p:spPr>
          <a:xfrm>
            <a:off x="548640" y="1847088"/>
            <a:ext cx="7458538" cy="655564"/>
          </a:xfrm>
          <a:prstGeom prst="rect">
            <a:avLst/>
          </a:prstGeom>
          <a:noFill/>
          <a:ln>
            <a:noFill/>
          </a:ln>
        </p:spPr>
        <p:txBody>
          <a:bodyPr wrap="square" lIns="0" tIns="0" rIns="0" bIns="0" anchor="t">
            <a:spAutoFit/>
          </a:bodyPr>
          <a:lstStyle/>
          <a:p>
            <a:pPr algn="l">
              <a:lnSpc>
                <a:spcPct val="100000"/>
              </a:lnSpc>
            </a:pPr>
            <a:r>
              <a:rPr lang="en-CA" sz="1420" dirty="0">
                <a:solidFill>
                  <a:srgbClr val="5B564F"/>
                </a:solidFill>
                <a:latin typeface="Inter"/>
              </a:rPr>
              <a:t>We pull jobs from your careers site, promote them to diverse talent through the </a:t>
            </a:r>
            <a:r>
              <a:rPr lang="en-CA" sz="1420" dirty="0" err="1">
                <a:solidFill>
                  <a:srgbClr val="5B564F"/>
                </a:solidFill>
                <a:latin typeface="Inter"/>
              </a:rPr>
              <a:t>hireDiverse</a:t>
            </a:r>
            <a:r>
              <a:rPr lang="en-CA" sz="1420" dirty="0">
                <a:solidFill>
                  <a:srgbClr val="5B564F"/>
                </a:solidFill>
                <a:latin typeface="Inter"/>
              </a:rPr>
              <a:t> network, and provide reporting HR can use to demonstrate outreach activity and employment-equity compliance.</a:t>
            </a:r>
            <a:endParaRPr sz="1420" dirty="0">
              <a:solidFill>
                <a:srgbClr val="5B564F"/>
              </a:solidFill>
              <a:latin typeface="Inter"/>
            </a:endParaRPr>
          </a:p>
        </p:txBody>
      </p:sp>
      <p:sp>
        <p:nvSpPr>
          <p:cNvPr id="5" name="TextBox 4"/>
          <p:cNvSpPr txBox="1"/>
          <p:nvPr/>
        </p:nvSpPr>
        <p:spPr>
          <a:xfrm>
            <a:off x="594360" y="2907792"/>
            <a:ext cx="502920" cy="365760"/>
          </a:xfrm>
          <a:prstGeom prst="rect">
            <a:avLst/>
          </a:prstGeom>
          <a:noFill/>
          <a:ln>
            <a:noFill/>
          </a:ln>
        </p:spPr>
        <p:txBody>
          <a:bodyPr wrap="square" lIns="0" tIns="0" rIns="0" bIns="0" anchor="t">
            <a:spAutoFit/>
          </a:bodyPr>
          <a:lstStyle/>
          <a:p>
            <a:pPr algn="l">
              <a:lnSpc>
                <a:spcPct val="100000"/>
              </a:lnSpc>
            </a:pPr>
            <a:r>
              <a:rPr sz="1800" b="1">
                <a:solidFill>
                  <a:srgbClr val="C9814E"/>
                </a:solidFill>
                <a:latin typeface="Inter"/>
              </a:rPr>
              <a:t>01</a:t>
            </a:r>
          </a:p>
        </p:txBody>
      </p:sp>
      <p:sp>
        <p:nvSpPr>
          <p:cNvPr id="6" name="TextBox 5"/>
          <p:cNvSpPr txBox="1"/>
          <p:nvPr/>
        </p:nvSpPr>
        <p:spPr>
          <a:xfrm>
            <a:off x="1216152" y="2871216"/>
            <a:ext cx="2148840" cy="347472"/>
          </a:xfrm>
          <a:prstGeom prst="rect">
            <a:avLst/>
          </a:prstGeom>
          <a:noFill/>
          <a:ln>
            <a:noFill/>
          </a:ln>
        </p:spPr>
        <p:txBody>
          <a:bodyPr wrap="square" lIns="0" tIns="0" rIns="0" bIns="0" anchor="t">
            <a:spAutoFit/>
          </a:bodyPr>
          <a:lstStyle/>
          <a:p>
            <a:pPr algn="l">
              <a:lnSpc>
                <a:spcPct val="100000"/>
              </a:lnSpc>
            </a:pPr>
            <a:r>
              <a:rPr sz="1080" b="1">
                <a:solidFill>
                  <a:srgbClr val="8A8177"/>
                </a:solidFill>
                <a:latin typeface="Inter"/>
              </a:rPr>
              <a:t>YEAR-ROUND REACH</a:t>
            </a:r>
          </a:p>
        </p:txBody>
      </p:sp>
      <p:sp>
        <p:nvSpPr>
          <p:cNvPr id="7" name="TextBox 6"/>
          <p:cNvSpPr txBox="1"/>
          <p:nvPr/>
        </p:nvSpPr>
        <p:spPr>
          <a:xfrm>
            <a:off x="1216152" y="3182112"/>
            <a:ext cx="5989320" cy="400110"/>
          </a:xfrm>
          <a:prstGeom prst="rect">
            <a:avLst/>
          </a:prstGeom>
          <a:noFill/>
          <a:ln>
            <a:noFill/>
          </a:ln>
        </p:spPr>
        <p:txBody>
          <a:bodyPr wrap="square" lIns="0" tIns="0" rIns="0" bIns="0" anchor="t">
            <a:spAutoFit/>
          </a:bodyPr>
          <a:lstStyle/>
          <a:p>
            <a:pPr algn="l">
              <a:lnSpc>
                <a:spcPct val="100000"/>
              </a:lnSpc>
            </a:pPr>
            <a:r>
              <a:rPr sz="1300" b="0" dirty="0">
                <a:solidFill>
                  <a:srgbClr val="1C1B1A"/>
                </a:solidFill>
                <a:latin typeface="Inter"/>
              </a:rPr>
              <a:t>Ongoing recruitment promotion and employer branding across the </a:t>
            </a:r>
            <a:r>
              <a:rPr lang="en-CA" sz="1300" dirty="0" err="1">
                <a:solidFill>
                  <a:srgbClr val="1C1B1A"/>
                </a:solidFill>
                <a:latin typeface="Inter"/>
              </a:rPr>
              <a:t>hireDiverse</a:t>
            </a:r>
            <a:r>
              <a:rPr sz="1300" b="0" dirty="0">
                <a:solidFill>
                  <a:srgbClr val="1C1B1A"/>
                </a:solidFill>
                <a:latin typeface="Inter"/>
              </a:rPr>
              <a:t> network.</a:t>
            </a:r>
          </a:p>
        </p:txBody>
      </p:sp>
      <p:sp>
        <p:nvSpPr>
          <p:cNvPr id="8" name="Rectangle 7"/>
          <p:cNvSpPr/>
          <p:nvPr/>
        </p:nvSpPr>
        <p:spPr>
          <a:xfrm>
            <a:off x="1216152" y="3712464"/>
            <a:ext cx="5897880" cy="762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94360" y="3867912"/>
            <a:ext cx="502920" cy="365760"/>
          </a:xfrm>
          <a:prstGeom prst="rect">
            <a:avLst/>
          </a:prstGeom>
          <a:noFill/>
          <a:ln>
            <a:noFill/>
          </a:ln>
        </p:spPr>
        <p:txBody>
          <a:bodyPr wrap="square" lIns="0" tIns="0" rIns="0" bIns="0" anchor="t">
            <a:spAutoFit/>
          </a:bodyPr>
          <a:lstStyle/>
          <a:p>
            <a:pPr algn="l">
              <a:lnSpc>
                <a:spcPct val="100000"/>
              </a:lnSpc>
            </a:pPr>
            <a:r>
              <a:rPr sz="1800" b="1">
                <a:solidFill>
                  <a:srgbClr val="C9814E"/>
                </a:solidFill>
                <a:latin typeface="Inter"/>
              </a:rPr>
              <a:t>02</a:t>
            </a:r>
          </a:p>
        </p:txBody>
      </p:sp>
      <p:sp>
        <p:nvSpPr>
          <p:cNvPr id="10" name="TextBox 9"/>
          <p:cNvSpPr txBox="1"/>
          <p:nvPr/>
        </p:nvSpPr>
        <p:spPr>
          <a:xfrm>
            <a:off x="1216152" y="3831336"/>
            <a:ext cx="2148840" cy="347472"/>
          </a:xfrm>
          <a:prstGeom prst="rect">
            <a:avLst/>
          </a:prstGeom>
          <a:noFill/>
          <a:ln>
            <a:noFill/>
          </a:ln>
        </p:spPr>
        <p:txBody>
          <a:bodyPr wrap="square" lIns="0" tIns="0" rIns="0" bIns="0" anchor="t">
            <a:spAutoFit/>
          </a:bodyPr>
          <a:lstStyle/>
          <a:p>
            <a:pPr algn="l">
              <a:lnSpc>
                <a:spcPct val="100000"/>
              </a:lnSpc>
            </a:pPr>
            <a:r>
              <a:rPr sz="1080" b="1" dirty="0">
                <a:solidFill>
                  <a:srgbClr val="8A8177"/>
                </a:solidFill>
                <a:latin typeface="Inter"/>
              </a:rPr>
              <a:t>QUARTERLY EVIDENCE</a:t>
            </a:r>
          </a:p>
        </p:txBody>
      </p:sp>
      <p:sp>
        <p:nvSpPr>
          <p:cNvPr id="11" name="TextBox 10"/>
          <p:cNvSpPr txBox="1"/>
          <p:nvPr/>
        </p:nvSpPr>
        <p:spPr>
          <a:xfrm>
            <a:off x="1216152" y="4142232"/>
            <a:ext cx="5989320" cy="502920"/>
          </a:xfrm>
          <a:prstGeom prst="rect">
            <a:avLst/>
          </a:prstGeom>
          <a:noFill/>
          <a:ln>
            <a:noFill/>
          </a:ln>
        </p:spPr>
        <p:txBody>
          <a:bodyPr wrap="square" lIns="0" tIns="0" rIns="0" bIns="0" anchor="t">
            <a:spAutoFit/>
          </a:bodyPr>
          <a:lstStyle/>
          <a:p>
            <a:pPr algn="l">
              <a:lnSpc>
                <a:spcPct val="100000"/>
              </a:lnSpc>
            </a:pPr>
            <a:r>
              <a:rPr sz="1300" b="0" dirty="0">
                <a:solidFill>
                  <a:srgbClr val="1C1B1A"/>
                </a:solidFill>
                <a:latin typeface="Inter"/>
              </a:rPr>
              <a:t>Recruitment reporting and candidate engagement metrics leadership can review.</a:t>
            </a:r>
          </a:p>
        </p:txBody>
      </p:sp>
      <p:sp>
        <p:nvSpPr>
          <p:cNvPr id="12" name="Rectangle 11"/>
          <p:cNvSpPr/>
          <p:nvPr/>
        </p:nvSpPr>
        <p:spPr>
          <a:xfrm>
            <a:off x="1216152" y="4672584"/>
            <a:ext cx="5897880" cy="762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94360" y="4828032"/>
            <a:ext cx="502920" cy="365760"/>
          </a:xfrm>
          <a:prstGeom prst="rect">
            <a:avLst/>
          </a:prstGeom>
          <a:noFill/>
          <a:ln>
            <a:noFill/>
          </a:ln>
        </p:spPr>
        <p:txBody>
          <a:bodyPr wrap="square" lIns="0" tIns="0" rIns="0" bIns="0" anchor="t">
            <a:spAutoFit/>
          </a:bodyPr>
          <a:lstStyle/>
          <a:p>
            <a:pPr algn="l">
              <a:lnSpc>
                <a:spcPct val="100000"/>
              </a:lnSpc>
            </a:pPr>
            <a:r>
              <a:rPr sz="1800" b="1">
                <a:solidFill>
                  <a:srgbClr val="C9814E"/>
                </a:solidFill>
                <a:latin typeface="Inter"/>
              </a:rPr>
              <a:t>03</a:t>
            </a:r>
          </a:p>
        </p:txBody>
      </p:sp>
      <p:sp>
        <p:nvSpPr>
          <p:cNvPr id="14" name="TextBox 13"/>
          <p:cNvSpPr txBox="1"/>
          <p:nvPr/>
        </p:nvSpPr>
        <p:spPr>
          <a:xfrm>
            <a:off x="1216152" y="4791456"/>
            <a:ext cx="2148840" cy="347472"/>
          </a:xfrm>
          <a:prstGeom prst="rect">
            <a:avLst/>
          </a:prstGeom>
          <a:noFill/>
          <a:ln>
            <a:noFill/>
          </a:ln>
        </p:spPr>
        <p:txBody>
          <a:bodyPr wrap="square" lIns="0" tIns="0" rIns="0" bIns="0" anchor="t">
            <a:spAutoFit/>
          </a:bodyPr>
          <a:lstStyle/>
          <a:p>
            <a:pPr algn="l">
              <a:lnSpc>
                <a:spcPct val="100000"/>
              </a:lnSpc>
            </a:pPr>
            <a:r>
              <a:rPr sz="1080" b="1">
                <a:solidFill>
                  <a:srgbClr val="8A8177"/>
                </a:solidFill>
                <a:latin typeface="Inter"/>
              </a:rPr>
              <a:t>ANNUAL DOCUMENTATION</a:t>
            </a:r>
          </a:p>
        </p:txBody>
      </p:sp>
      <p:sp>
        <p:nvSpPr>
          <p:cNvPr id="15" name="TextBox 14"/>
          <p:cNvSpPr txBox="1"/>
          <p:nvPr/>
        </p:nvSpPr>
        <p:spPr>
          <a:xfrm>
            <a:off x="1216152" y="5102352"/>
            <a:ext cx="5989320" cy="502920"/>
          </a:xfrm>
          <a:prstGeom prst="rect">
            <a:avLst/>
          </a:prstGeom>
          <a:noFill/>
          <a:ln>
            <a:noFill/>
          </a:ln>
        </p:spPr>
        <p:txBody>
          <a:bodyPr wrap="square" lIns="0" tIns="0" rIns="0" bIns="0" anchor="t">
            <a:spAutoFit/>
          </a:bodyPr>
          <a:lstStyle/>
          <a:p>
            <a:pPr algn="l">
              <a:lnSpc>
                <a:spcPct val="100000"/>
              </a:lnSpc>
            </a:pPr>
            <a:r>
              <a:rPr sz="1300" b="0">
                <a:solidFill>
                  <a:srgbClr val="1C1B1A"/>
                </a:solidFill>
                <a:latin typeface="Inter"/>
              </a:rPr>
              <a:t>An Employment Equity Outreach Report that consolidates activity and results.</a:t>
            </a:r>
          </a:p>
        </p:txBody>
      </p:sp>
      <p:sp>
        <p:nvSpPr>
          <p:cNvPr id="16" name="Rectangle 15"/>
          <p:cNvSpPr/>
          <p:nvPr/>
        </p:nvSpPr>
        <p:spPr>
          <a:xfrm>
            <a:off x="8156448" y="1993392"/>
            <a:ext cx="3456432" cy="3456432"/>
          </a:xfrm>
          <a:prstGeom prst="rect">
            <a:avLst/>
          </a:prstGeom>
          <a:no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8156448" y="1993392"/>
            <a:ext cx="3456432" cy="1097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430768" y="2304288"/>
            <a:ext cx="2560320" cy="161583"/>
          </a:xfrm>
          <a:prstGeom prst="rect">
            <a:avLst/>
          </a:prstGeom>
          <a:noFill/>
          <a:ln>
            <a:noFill/>
          </a:ln>
        </p:spPr>
        <p:txBody>
          <a:bodyPr wrap="square" lIns="0" tIns="0" rIns="0" bIns="0" anchor="t">
            <a:spAutoFit/>
          </a:bodyPr>
          <a:lstStyle/>
          <a:p>
            <a:pPr algn="l">
              <a:lnSpc>
                <a:spcPct val="100000"/>
              </a:lnSpc>
            </a:pPr>
            <a:r>
              <a:rPr lang="en-CA" sz="1050" b="1" dirty="0">
                <a:solidFill>
                  <a:srgbClr val="C9814E"/>
                </a:solidFill>
                <a:latin typeface="Inter"/>
              </a:rPr>
              <a:t>INVESTMENT</a:t>
            </a:r>
            <a:endParaRPr sz="1050" b="1" dirty="0">
              <a:solidFill>
                <a:srgbClr val="C9814E"/>
              </a:solidFill>
              <a:latin typeface="Inter"/>
            </a:endParaRPr>
          </a:p>
        </p:txBody>
      </p:sp>
      <p:sp>
        <p:nvSpPr>
          <p:cNvPr id="19" name="TextBox 18"/>
          <p:cNvSpPr txBox="1"/>
          <p:nvPr/>
        </p:nvSpPr>
        <p:spPr>
          <a:xfrm>
            <a:off x="8412480" y="2670048"/>
            <a:ext cx="2606040" cy="566928"/>
          </a:xfrm>
          <a:prstGeom prst="rect">
            <a:avLst/>
          </a:prstGeom>
          <a:noFill/>
          <a:ln>
            <a:noFill/>
          </a:ln>
        </p:spPr>
        <p:txBody>
          <a:bodyPr wrap="square" lIns="0" tIns="0" rIns="0" bIns="0" anchor="t">
            <a:spAutoFit/>
          </a:bodyPr>
          <a:lstStyle/>
          <a:p>
            <a:pPr algn="l">
              <a:lnSpc>
                <a:spcPct val="100000"/>
              </a:lnSpc>
            </a:pPr>
            <a:r>
              <a:rPr sz="3100" b="1">
                <a:solidFill>
                  <a:srgbClr val="1C1B1A"/>
                </a:solidFill>
                <a:latin typeface="Inter"/>
              </a:rPr>
              <a:t>$7,000</a:t>
            </a:r>
          </a:p>
        </p:txBody>
      </p:sp>
      <p:sp>
        <p:nvSpPr>
          <p:cNvPr id="20" name="TextBox 19"/>
          <p:cNvSpPr txBox="1"/>
          <p:nvPr/>
        </p:nvSpPr>
        <p:spPr>
          <a:xfrm>
            <a:off x="10241280" y="2907792"/>
            <a:ext cx="914400" cy="274320"/>
          </a:xfrm>
          <a:prstGeom prst="rect">
            <a:avLst/>
          </a:prstGeom>
          <a:noFill/>
          <a:ln>
            <a:noFill/>
          </a:ln>
        </p:spPr>
        <p:txBody>
          <a:bodyPr wrap="square" lIns="0" tIns="0" rIns="0" bIns="0" anchor="t">
            <a:spAutoFit/>
          </a:bodyPr>
          <a:lstStyle/>
          <a:p>
            <a:pPr algn="l">
              <a:lnSpc>
                <a:spcPct val="100000"/>
              </a:lnSpc>
            </a:pPr>
            <a:r>
              <a:rPr sz="1000" b="1">
                <a:solidFill>
                  <a:srgbClr val="8A8177"/>
                </a:solidFill>
                <a:latin typeface="Inter"/>
              </a:rPr>
              <a:t>/ YEAR</a:t>
            </a:r>
          </a:p>
        </p:txBody>
      </p:sp>
      <p:sp>
        <p:nvSpPr>
          <p:cNvPr id="21" name="TextBox 20"/>
          <p:cNvSpPr txBox="1"/>
          <p:nvPr/>
        </p:nvSpPr>
        <p:spPr>
          <a:xfrm>
            <a:off x="8430768" y="3401568"/>
            <a:ext cx="2697480" cy="658368"/>
          </a:xfrm>
          <a:prstGeom prst="rect">
            <a:avLst/>
          </a:prstGeom>
          <a:noFill/>
          <a:ln>
            <a:noFill/>
          </a:ln>
        </p:spPr>
        <p:txBody>
          <a:bodyPr wrap="square" lIns="0" tIns="0" rIns="0" bIns="0" anchor="t">
            <a:spAutoFit/>
          </a:bodyPr>
          <a:lstStyle/>
          <a:p>
            <a:pPr algn="l">
              <a:lnSpc>
                <a:spcPct val="100000"/>
              </a:lnSpc>
            </a:pPr>
            <a:r>
              <a:rPr sz="1700" b="1">
                <a:solidFill>
                  <a:srgbClr val="1C1B1A"/>
                </a:solidFill>
                <a:latin typeface="Inter"/>
              </a:rPr>
              <a:t>Employment Equity
Outreach</a:t>
            </a:r>
          </a:p>
        </p:txBody>
      </p:sp>
      <p:sp>
        <p:nvSpPr>
          <p:cNvPr id="22" name="TextBox 21"/>
          <p:cNvSpPr txBox="1"/>
          <p:nvPr/>
        </p:nvSpPr>
        <p:spPr>
          <a:xfrm>
            <a:off x="8430768" y="4315968"/>
            <a:ext cx="2606040" cy="256032"/>
          </a:xfrm>
          <a:prstGeom prst="rect">
            <a:avLst/>
          </a:prstGeom>
          <a:noFill/>
          <a:ln>
            <a:noFill/>
          </a:ln>
        </p:spPr>
        <p:txBody>
          <a:bodyPr wrap="square" lIns="0" tIns="0" rIns="0" bIns="0" anchor="t">
            <a:spAutoFit/>
          </a:bodyPr>
          <a:lstStyle/>
          <a:p>
            <a:pPr algn="l">
              <a:lnSpc>
                <a:spcPct val="100000"/>
              </a:lnSpc>
            </a:pPr>
            <a:r>
              <a:rPr sz="1019" b="1">
                <a:solidFill>
                  <a:srgbClr val="8A8177"/>
                </a:solidFill>
                <a:latin typeface="Inter"/>
              </a:rPr>
              <a:t>Decision requested</a:t>
            </a:r>
          </a:p>
        </p:txBody>
      </p:sp>
      <p:sp>
        <p:nvSpPr>
          <p:cNvPr id="23" name="TextBox 22"/>
          <p:cNvSpPr txBox="1"/>
          <p:nvPr/>
        </p:nvSpPr>
        <p:spPr>
          <a:xfrm>
            <a:off x="8430768" y="4626864"/>
            <a:ext cx="2651760" cy="566928"/>
          </a:xfrm>
          <a:prstGeom prst="rect">
            <a:avLst/>
          </a:prstGeom>
          <a:noFill/>
          <a:ln>
            <a:noFill/>
          </a:ln>
        </p:spPr>
        <p:txBody>
          <a:bodyPr wrap="square" lIns="0" tIns="0" rIns="0" bIns="0" anchor="t">
            <a:spAutoFit/>
          </a:bodyPr>
          <a:lstStyle/>
          <a:p>
            <a:pPr algn="l">
              <a:lnSpc>
                <a:spcPct val="100000"/>
              </a:lnSpc>
            </a:pPr>
            <a:r>
              <a:rPr sz="1250" b="0">
                <a:solidFill>
                  <a:srgbClr val="5B564F"/>
                </a:solidFill>
                <a:latin typeface="Inter"/>
              </a:rPr>
              <a:t>Approve the annual plan and authorize launch.</a:t>
            </a:r>
          </a:p>
        </p:txBody>
      </p:sp>
      <p:sp>
        <p:nvSpPr>
          <p:cNvPr id="24" name="TextBox 23"/>
          <p:cNvSpPr txBox="1"/>
          <p:nvPr/>
        </p:nvSpPr>
        <p:spPr>
          <a:xfrm>
            <a:off x="548640" y="6473952"/>
            <a:ext cx="4754880" cy="138499"/>
          </a:xfrm>
          <a:prstGeom prst="rect">
            <a:avLst/>
          </a:prstGeom>
          <a:noFill/>
          <a:ln>
            <a:noFill/>
          </a:ln>
        </p:spPr>
        <p:txBody>
          <a:bodyPr wrap="square" lIns="0" tIns="0" rIns="0" bIns="0" anchor="t">
            <a:spAutoFit/>
          </a:bodyPr>
          <a:lstStyle/>
          <a:p>
            <a:pPr algn="l">
              <a:lnSpc>
                <a:spcPct val="100000"/>
              </a:lnSpc>
            </a:pPr>
            <a:r>
              <a:rPr lang="en-CA" sz="900" b="0" dirty="0" err="1">
                <a:solidFill>
                  <a:srgbClr val="8A8177"/>
                </a:solidFill>
                <a:latin typeface="Inter"/>
              </a:rPr>
              <a:t>hireDiverse</a:t>
            </a:r>
            <a:r>
              <a:rPr sz="900" b="0" dirty="0">
                <a:solidFill>
                  <a:srgbClr val="8A8177"/>
                </a:solidFill>
                <a:latin typeface="Inter"/>
              </a:rPr>
              <a:t>  ·  Audience Insights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6F0"/>
        </a:solidFill>
        <a:effectLst/>
      </p:bgPr>
    </p:bg>
    <p:spTree>
      <p:nvGrpSpPr>
        <p:cNvPr id="1" name=""/>
        <p:cNvGrpSpPr/>
        <p:nvPr/>
      </p:nvGrpSpPr>
      <p:grpSpPr>
        <a:xfrm>
          <a:off x="0" y="0"/>
          <a:ext cx="0" cy="0"/>
          <a:chOff x="0" y="0"/>
          <a:chExt cx="0" cy="0"/>
        </a:xfrm>
      </p:grpSpPr>
      <p:sp>
        <p:nvSpPr>
          <p:cNvPr id="2" name="TextBox 1"/>
          <p:cNvSpPr txBox="1"/>
          <p:nvPr/>
        </p:nvSpPr>
        <p:spPr>
          <a:xfrm>
            <a:off x="548640" y="457200"/>
            <a:ext cx="8229600" cy="320040"/>
          </a:xfrm>
          <a:prstGeom prst="rect">
            <a:avLst/>
          </a:prstGeom>
          <a:noFill/>
          <a:ln>
            <a:noFill/>
          </a:ln>
        </p:spPr>
        <p:txBody>
          <a:bodyPr wrap="square" lIns="0" tIns="0" rIns="0" bIns="0" anchor="t">
            <a:spAutoFit/>
          </a:bodyPr>
          <a:lstStyle/>
          <a:p>
            <a:pPr algn="l">
              <a:lnSpc>
                <a:spcPct val="100000"/>
              </a:lnSpc>
            </a:pPr>
            <a:r>
              <a:rPr sz="1200" b="0">
                <a:solidFill>
                  <a:srgbClr val="C9814E"/>
                </a:solidFill>
                <a:latin typeface="Inter"/>
              </a:rPr>
              <a:t>// WHY NOW</a:t>
            </a:r>
          </a:p>
        </p:txBody>
      </p:sp>
      <p:sp>
        <p:nvSpPr>
          <p:cNvPr id="3" name="TextBox 2"/>
          <p:cNvSpPr txBox="1"/>
          <p:nvPr/>
        </p:nvSpPr>
        <p:spPr>
          <a:xfrm>
            <a:off x="530352" y="822960"/>
            <a:ext cx="9875520" cy="877163"/>
          </a:xfrm>
          <a:prstGeom prst="rect">
            <a:avLst/>
          </a:prstGeom>
          <a:noFill/>
          <a:ln>
            <a:noFill/>
          </a:ln>
        </p:spPr>
        <p:txBody>
          <a:bodyPr wrap="square" lIns="0" tIns="0" rIns="0" bIns="0" anchor="t">
            <a:spAutoFit/>
          </a:bodyPr>
          <a:lstStyle/>
          <a:p>
            <a:pPr algn="l">
              <a:lnSpc>
                <a:spcPct val="100000"/>
              </a:lnSpc>
            </a:pPr>
            <a:r>
              <a:rPr lang="en-CA" sz="2850" b="1" dirty="0">
                <a:solidFill>
                  <a:srgbClr val="1C1B1A"/>
                </a:solidFill>
                <a:latin typeface="Inter"/>
              </a:rPr>
              <a:t>Employment equity is stronger when it can be demonstrated — not just stated.</a:t>
            </a:r>
            <a:endParaRPr sz="2850" b="1" dirty="0">
              <a:solidFill>
                <a:srgbClr val="1C1B1A"/>
              </a:solidFill>
              <a:latin typeface="Inter"/>
            </a:endParaRPr>
          </a:p>
        </p:txBody>
      </p:sp>
      <p:sp>
        <p:nvSpPr>
          <p:cNvPr id="4" name="TextBox 3"/>
          <p:cNvSpPr txBox="1"/>
          <p:nvPr/>
        </p:nvSpPr>
        <p:spPr>
          <a:xfrm>
            <a:off x="548640" y="1874519"/>
            <a:ext cx="9692640" cy="660181"/>
          </a:xfrm>
          <a:prstGeom prst="rect">
            <a:avLst/>
          </a:prstGeom>
          <a:noFill/>
          <a:ln>
            <a:noFill/>
          </a:ln>
        </p:spPr>
        <p:txBody>
          <a:bodyPr wrap="square" lIns="0" tIns="0" rIns="0" bIns="0" anchor="t">
            <a:spAutoFit/>
          </a:bodyPr>
          <a:lstStyle/>
          <a:p>
            <a:pPr algn="l">
              <a:lnSpc>
                <a:spcPct val="100000"/>
              </a:lnSpc>
            </a:pPr>
            <a:r>
              <a:rPr lang="en-CA" sz="1430" b="0" dirty="0">
                <a:solidFill>
                  <a:srgbClr val="5B564F"/>
                </a:solidFill>
                <a:latin typeface="Inter"/>
              </a:rPr>
              <a:t>For employers subject to federal employment equity requirements, outreach needs to be systematic, measurable and documented. For other organizations, the same approach provides credible evidence that diversity commitments are translating into action.</a:t>
            </a:r>
            <a:endParaRPr sz="1430" b="0" dirty="0">
              <a:solidFill>
                <a:srgbClr val="5B564F"/>
              </a:solidFill>
              <a:latin typeface="Inter"/>
            </a:endParaRPr>
          </a:p>
        </p:txBody>
      </p:sp>
      <p:sp>
        <p:nvSpPr>
          <p:cNvPr id="5" name="Rectangle 4"/>
          <p:cNvSpPr/>
          <p:nvPr/>
        </p:nvSpPr>
        <p:spPr>
          <a:xfrm>
            <a:off x="548640" y="2578608"/>
            <a:ext cx="11082528" cy="1572768"/>
          </a:xfrm>
          <a:prstGeom prst="rect">
            <a:avLst/>
          </a:prstGeom>
          <a:noFill/>
          <a:ln w="889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86384" y="2852928"/>
            <a:ext cx="2971800" cy="493776"/>
          </a:xfrm>
          <a:prstGeom prst="rect">
            <a:avLst/>
          </a:prstGeom>
          <a:noFill/>
          <a:ln>
            <a:noFill/>
          </a:ln>
        </p:spPr>
        <p:txBody>
          <a:bodyPr wrap="square" lIns="0" tIns="0" rIns="0" bIns="0" anchor="t">
            <a:spAutoFit/>
          </a:bodyPr>
          <a:lstStyle/>
          <a:p>
            <a:pPr algn="l">
              <a:lnSpc>
                <a:spcPct val="100000"/>
              </a:lnSpc>
            </a:pPr>
            <a:r>
              <a:rPr sz="2700" b="1">
                <a:solidFill>
                  <a:srgbClr val="C9814E"/>
                </a:solidFill>
                <a:latin typeface="Inter"/>
              </a:rPr>
              <a:t>$1M+</a:t>
            </a:r>
          </a:p>
        </p:txBody>
      </p:sp>
      <p:sp>
        <p:nvSpPr>
          <p:cNvPr id="7" name="TextBox 6"/>
          <p:cNvSpPr txBox="1"/>
          <p:nvPr/>
        </p:nvSpPr>
        <p:spPr>
          <a:xfrm>
            <a:off x="786384" y="3447288"/>
            <a:ext cx="2926080" cy="320040"/>
          </a:xfrm>
          <a:prstGeom prst="rect">
            <a:avLst/>
          </a:prstGeom>
          <a:noFill/>
          <a:ln>
            <a:noFill/>
          </a:ln>
        </p:spPr>
        <p:txBody>
          <a:bodyPr wrap="square" lIns="0" tIns="0" rIns="0" bIns="0" anchor="t">
            <a:spAutoFit/>
          </a:bodyPr>
          <a:lstStyle/>
          <a:p>
            <a:pPr algn="l">
              <a:lnSpc>
                <a:spcPct val="100000"/>
              </a:lnSpc>
            </a:pPr>
            <a:r>
              <a:rPr sz="1019" b="0">
                <a:solidFill>
                  <a:srgbClr val="5B564F"/>
                </a:solidFill>
                <a:latin typeface="Inter"/>
              </a:rPr>
              <a:t>FCP CONTRACT THRESHOLD</a:t>
            </a:r>
          </a:p>
        </p:txBody>
      </p:sp>
      <p:sp>
        <p:nvSpPr>
          <p:cNvPr id="8" name="Rectangle 7"/>
          <p:cNvSpPr/>
          <p:nvPr/>
        </p:nvSpPr>
        <p:spPr>
          <a:xfrm>
            <a:off x="4215384" y="2578608"/>
            <a:ext cx="8890" cy="157276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471416" y="2852928"/>
            <a:ext cx="2971800" cy="493776"/>
          </a:xfrm>
          <a:prstGeom prst="rect">
            <a:avLst/>
          </a:prstGeom>
          <a:noFill/>
          <a:ln>
            <a:noFill/>
          </a:ln>
        </p:spPr>
        <p:txBody>
          <a:bodyPr wrap="square" lIns="0" tIns="0" rIns="0" bIns="0" anchor="t">
            <a:spAutoFit/>
          </a:bodyPr>
          <a:lstStyle/>
          <a:p>
            <a:pPr algn="l">
              <a:lnSpc>
                <a:spcPct val="100000"/>
              </a:lnSpc>
            </a:pPr>
            <a:r>
              <a:rPr sz="2700" b="1">
                <a:solidFill>
                  <a:srgbClr val="C9814E"/>
                </a:solidFill>
                <a:latin typeface="Inter"/>
              </a:rPr>
              <a:t>100+</a:t>
            </a:r>
          </a:p>
        </p:txBody>
      </p:sp>
      <p:sp>
        <p:nvSpPr>
          <p:cNvPr id="10" name="TextBox 9"/>
          <p:cNvSpPr txBox="1"/>
          <p:nvPr/>
        </p:nvSpPr>
        <p:spPr>
          <a:xfrm>
            <a:off x="4471416" y="3447288"/>
            <a:ext cx="2926080" cy="320040"/>
          </a:xfrm>
          <a:prstGeom prst="rect">
            <a:avLst/>
          </a:prstGeom>
          <a:noFill/>
          <a:ln>
            <a:noFill/>
          </a:ln>
        </p:spPr>
        <p:txBody>
          <a:bodyPr wrap="square" lIns="0" tIns="0" rIns="0" bIns="0" anchor="t">
            <a:spAutoFit/>
          </a:bodyPr>
          <a:lstStyle/>
          <a:p>
            <a:pPr algn="l">
              <a:lnSpc>
                <a:spcPct val="100000"/>
              </a:lnSpc>
            </a:pPr>
            <a:r>
              <a:rPr sz="1019" b="0">
                <a:solidFill>
                  <a:srgbClr val="5B564F"/>
                </a:solidFill>
                <a:latin typeface="Inter"/>
              </a:rPr>
              <a:t>EMPLOYEES IN CANADA</a:t>
            </a:r>
          </a:p>
        </p:txBody>
      </p:sp>
      <p:sp>
        <p:nvSpPr>
          <p:cNvPr id="11" name="Rectangle 10"/>
          <p:cNvSpPr/>
          <p:nvPr/>
        </p:nvSpPr>
        <p:spPr>
          <a:xfrm>
            <a:off x="7900416" y="2578608"/>
            <a:ext cx="8890" cy="157276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156448" y="2852928"/>
            <a:ext cx="2971800" cy="493776"/>
          </a:xfrm>
          <a:prstGeom prst="rect">
            <a:avLst/>
          </a:prstGeom>
          <a:noFill/>
          <a:ln>
            <a:noFill/>
          </a:ln>
        </p:spPr>
        <p:txBody>
          <a:bodyPr wrap="square" lIns="0" tIns="0" rIns="0" bIns="0" anchor="t">
            <a:spAutoFit/>
          </a:bodyPr>
          <a:lstStyle/>
          <a:p>
            <a:pPr algn="l">
              <a:lnSpc>
                <a:spcPct val="100000"/>
              </a:lnSpc>
            </a:pPr>
            <a:r>
              <a:rPr sz="2700" b="1">
                <a:solidFill>
                  <a:srgbClr val="C9814E"/>
                </a:solidFill>
                <a:latin typeface="Inter"/>
              </a:rPr>
              <a:t>1 YEAR</a:t>
            </a:r>
          </a:p>
        </p:txBody>
      </p:sp>
      <p:sp>
        <p:nvSpPr>
          <p:cNvPr id="13" name="TextBox 12"/>
          <p:cNvSpPr txBox="1"/>
          <p:nvPr/>
        </p:nvSpPr>
        <p:spPr>
          <a:xfrm>
            <a:off x="8156448" y="3447288"/>
            <a:ext cx="2926080" cy="320040"/>
          </a:xfrm>
          <a:prstGeom prst="rect">
            <a:avLst/>
          </a:prstGeom>
          <a:noFill/>
          <a:ln>
            <a:noFill/>
          </a:ln>
        </p:spPr>
        <p:txBody>
          <a:bodyPr wrap="square" lIns="0" tIns="0" rIns="0" bIns="0" anchor="t">
            <a:spAutoFit/>
          </a:bodyPr>
          <a:lstStyle/>
          <a:p>
            <a:pPr algn="l">
              <a:lnSpc>
                <a:spcPct val="100000"/>
              </a:lnSpc>
            </a:pPr>
            <a:r>
              <a:rPr sz="1019" b="0">
                <a:solidFill>
                  <a:srgbClr val="5B564F"/>
                </a:solidFill>
                <a:latin typeface="Inter"/>
              </a:rPr>
              <a:t>TO FIRST COMPLIANCE ASSESSMENT</a:t>
            </a:r>
          </a:p>
        </p:txBody>
      </p:sp>
      <p:sp>
        <p:nvSpPr>
          <p:cNvPr id="14" name="TextBox 13"/>
          <p:cNvSpPr txBox="1"/>
          <p:nvPr/>
        </p:nvSpPr>
        <p:spPr>
          <a:xfrm>
            <a:off x="548640" y="4535424"/>
            <a:ext cx="4389120" cy="274320"/>
          </a:xfrm>
          <a:prstGeom prst="rect">
            <a:avLst/>
          </a:prstGeom>
          <a:noFill/>
          <a:ln>
            <a:noFill/>
          </a:ln>
        </p:spPr>
        <p:txBody>
          <a:bodyPr wrap="square" lIns="0" tIns="0" rIns="0" bIns="0" anchor="t">
            <a:spAutoFit/>
          </a:bodyPr>
          <a:lstStyle/>
          <a:p>
            <a:pPr algn="l">
              <a:lnSpc>
                <a:spcPct val="100000"/>
              </a:lnSpc>
            </a:pPr>
            <a:r>
              <a:rPr sz="1070" b="1">
                <a:solidFill>
                  <a:srgbClr val="C9814E"/>
                </a:solidFill>
                <a:latin typeface="Inter"/>
              </a:rPr>
              <a:t>COMPLIANCE REQUIRES EVIDENCE OF ACTION</a:t>
            </a:r>
          </a:p>
        </p:txBody>
      </p:sp>
      <p:sp>
        <p:nvSpPr>
          <p:cNvPr id="15" name="TextBox 14"/>
          <p:cNvSpPr txBox="1"/>
          <p:nvPr/>
        </p:nvSpPr>
        <p:spPr>
          <a:xfrm>
            <a:off x="548640" y="4846320"/>
            <a:ext cx="10287000" cy="438912"/>
          </a:xfrm>
          <a:prstGeom prst="rect">
            <a:avLst/>
          </a:prstGeom>
          <a:noFill/>
          <a:ln>
            <a:noFill/>
          </a:ln>
        </p:spPr>
        <p:txBody>
          <a:bodyPr wrap="square" lIns="0" tIns="0" rIns="0" bIns="0" anchor="t">
            <a:spAutoFit/>
          </a:bodyPr>
          <a:lstStyle/>
          <a:p>
            <a:pPr algn="l">
              <a:lnSpc>
                <a:spcPct val="100000"/>
              </a:lnSpc>
            </a:pPr>
            <a:r>
              <a:rPr sz="1520" b="1">
                <a:solidFill>
                  <a:srgbClr val="1C1B1A"/>
                </a:solidFill>
                <a:latin typeface="Inter"/>
              </a:rPr>
              <a:t>Workforce information. Representation analysis. Numerical goals. Reasonable progress.</a:t>
            </a:r>
          </a:p>
        </p:txBody>
      </p:sp>
      <p:sp>
        <p:nvSpPr>
          <p:cNvPr id="16" name="TextBox 15"/>
          <p:cNvSpPr txBox="1"/>
          <p:nvPr/>
        </p:nvSpPr>
        <p:spPr>
          <a:xfrm>
            <a:off x="548640" y="5394960"/>
            <a:ext cx="10287000" cy="457200"/>
          </a:xfrm>
          <a:prstGeom prst="rect">
            <a:avLst/>
          </a:prstGeom>
          <a:noFill/>
          <a:ln>
            <a:noFill/>
          </a:ln>
        </p:spPr>
        <p:txBody>
          <a:bodyPr wrap="square" lIns="0" tIns="0" rIns="0" bIns="0" anchor="t">
            <a:spAutoFit/>
          </a:bodyPr>
          <a:lstStyle/>
          <a:p>
            <a:pPr algn="l">
              <a:lnSpc>
                <a:spcPct val="100000"/>
              </a:lnSpc>
            </a:pPr>
            <a:r>
              <a:rPr sz="1050" b="0">
                <a:solidFill>
                  <a:srgbClr val="5B564F"/>
                </a:solidFill>
                <a:latin typeface="Inter"/>
              </a:rPr>
              <a:t>Current federal reporting continues to cover women, Indigenous peoples, persons with disabilities and members of visible minorities; modernization of the Employment Equity Act remains underway.</a:t>
            </a:r>
          </a:p>
        </p:txBody>
      </p:sp>
      <p:sp>
        <p:nvSpPr>
          <p:cNvPr id="17" name="TextBox 16"/>
          <p:cNvSpPr txBox="1"/>
          <p:nvPr/>
        </p:nvSpPr>
        <p:spPr>
          <a:xfrm>
            <a:off x="548640" y="6016752"/>
            <a:ext cx="9875520" cy="201168"/>
          </a:xfrm>
          <a:prstGeom prst="rect">
            <a:avLst/>
          </a:prstGeom>
          <a:noFill/>
          <a:ln>
            <a:noFill/>
          </a:ln>
        </p:spPr>
        <p:txBody>
          <a:bodyPr wrap="square" lIns="0" tIns="0" rIns="0" bIns="0" anchor="t">
            <a:spAutoFit/>
          </a:bodyPr>
          <a:lstStyle/>
          <a:p>
            <a:pPr algn="l">
              <a:lnSpc>
                <a:spcPct val="100000"/>
              </a:lnSpc>
            </a:pPr>
            <a:r>
              <a:rPr sz="850" b="0">
                <a:solidFill>
                  <a:srgbClr val="5B564F"/>
                </a:solidFill>
                <a:latin typeface="Inter"/>
              </a:rPr>
              <a:t>Source: Government of Canada — Federal Contractors Program; ESDC 2026–27 Departmental Plan.</a:t>
            </a:r>
          </a:p>
        </p:txBody>
      </p:sp>
      <p:sp>
        <p:nvSpPr>
          <p:cNvPr id="18" name="TextBox 17"/>
          <p:cNvSpPr txBox="1"/>
          <p:nvPr/>
        </p:nvSpPr>
        <p:spPr>
          <a:xfrm>
            <a:off x="548640" y="6473952"/>
            <a:ext cx="4754880" cy="138499"/>
          </a:xfrm>
          <a:prstGeom prst="rect">
            <a:avLst/>
          </a:prstGeom>
          <a:noFill/>
          <a:ln>
            <a:noFill/>
          </a:ln>
        </p:spPr>
        <p:txBody>
          <a:bodyPr wrap="square" lIns="0" tIns="0" rIns="0" bIns="0" anchor="t">
            <a:spAutoFit/>
          </a:bodyPr>
          <a:lstStyle/>
          <a:p>
            <a:pPr algn="l">
              <a:lnSpc>
                <a:spcPct val="100000"/>
              </a:lnSpc>
            </a:pPr>
            <a:r>
              <a:rPr lang="en-CA" sz="900" b="0" dirty="0" err="1">
                <a:solidFill>
                  <a:srgbClr val="8A8177"/>
                </a:solidFill>
                <a:latin typeface="Inter"/>
              </a:rPr>
              <a:t>hireDiverse</a:t>
            </a:r>
            <a:r>
              <a:rPr sz="900" b="0" dirty="0">
                <a:solidFill>
                  <a:srgbClr val="8A8177"/>
                </a:solidFill>
                <a:latin typeface="Inter"/>
              </a:rPr>
              <a:t>  ·  Audience Insights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AUDIENCE INSIGHTS</a:t>
            </a:r>
            <a:endParaRPr lang="en-US" sz="1200" dirty="0"/>
          </a:p>
        </p:txBody>
      </p:sp>
      <p:sp>
        <p:nvSpPr>
          <p:cNvPr id="3" name="Text 1"/>
          <p:cNvSpPr/>
          <p:nvPr/>
        </p:nvSpPr>
        <p:spPr>
          <a:xfrm>
            <a:off x="530352" y="868680"/>
            <a:ext cx="10972800" cy="685800"/>
          </a:xfrm>
          <a:prstGeom prst="rect">
            <a:avLst/>
          </a:prstGeom>
          <a:noFill/>
          <a:ln>
            <a:noFill/>
          </a:ln>
        </p:spPr>
        <p:txBody>
          <a:bodyPr wrap="square" lIns="0" tIns="0" rIns="0" bIns="0" rtlCol="0" anchor="ctr"/>
          <a:lstStyle/>
          <a:p>
            <a:pPr marL="0" indent="0">
              <a:buNone/>
            </a:pPr>
            <a:r>
              <a:rPr lang="en-US" sz="3200" b="1" dirty="0">
                <a:solidFill>
                  <a:srgbClr val="1C1B1A"/>
                </a:solidFill>
                <a:latin typeface="Inter" pitchFamily="34" charset="0"/>
                <a:ea typeface="Inter" pitchFamily="34" charset="-122"/>
                <a:cs typeface="Inter" pitchFamily="34" charset="-120"/>
              </a:rPr>
              <a:t>Meet the </a:t>
            </a:r>
            <a:r>
              <a:rPr lang="en-US" sz="3200" b="1" dirty="0" err="1">
                <a:solidFill>
                  <a:srgbClr val="1C1B1A"/>
                </a:solidFill>
                <a:latin typeface="Inter" pitchFamily="34" charset="0"/>
                <a:ea typeface="Inter" pitchFamily="34" charset="-122"/>
                <a:cs typeface="Inter" pitchFamily="34" charset="-120"/>
              </a:rPr>
              <a:t>hireDiverse</a:t>
            </a:r>
            <a:r>
              <a:rPr lang="en-US" sz="3200" b="1" dirty="0">
                <a:solidFill>
                  <a:srgbClr val="1C1B1A"/>
                </a:solidFill>
                <a:latin typeface="Inter" pitchFamily="34" charset="0"/>
                <a:ea typeface="Inter" pitchFamily="34" charset="-122"/>
                <a:cs typeface="Inter" pitchFamily="34" charset="-120"/>
              </a:rPr>
              <a:t> Audience</a:t>
            </a:r>
            <a:endParaRPr lang="en-US" sz="3200" dirty="0"/>
          </a:p>
        </p:txBody>
      </p:sp>
      <p:sp>
        <p:nvSpPr>
          <p:cNvPr id="4" name="Text 2"/>
          <p:cNvSpPr/>
          <p:nvPr/>
        </p:nvSpPr>
        <p:spPr>
          <a:xfrm>
            <a:off x="548640" y="1572768"/>
            <a:ext cx="10515600" cy="640080"/>
          </a:xfrm>
          <a:prstGeom prst="rect">
            <a:avLst/>
          </a:prstGeom>
          <a:noFill/>
          <a:ln>
            <a:noFill/>
          </a:ln>
        </p:spPr>
        <p:txBody>
          <a:bodyPr wrap="square" lIns="0" tIns="0" rIns="0" bIns="0" rtlCol="0" anchor="ctr"/>
          <a:lstStyle/>
          <a:p>
            <a:pPr marL="0" indent="0">
              <a:lnSpc>
                <a:spcPct val="130000"/>
              </a:lnSpc>
              <a:buNone/>
            </a:pPr>
            <a:r>
              <a:rPr lang="en-US" sz="1450" dirty="0">
                <a:solidFill>
                  <a:srgbClr val="5B564F"/>
                </a:solidFill>
                <a:latin typeface="Inter" pitchFamily="34" charset="0"/>
                <a:ea typeface="Inter" pitchFamily="34" charset="-122"/>
                <a:cs typeface="Inter" pitchFamily="34" charset="-120"/>
              </a:rPr>
              <a:t>Reach diverse, equity-deserving and underrepresented job seekers across Canada — with visibility into how they engage with your opportunities.</a:t>
            </a:r>
            <a:endParaRPr lang="en-US" sz="1450" dirty="0"/>
          </a:p>
        </p:txBody>
      </p:sp>
      <p:sp>
        <p:nvSpPr>
          <p:cNvPr id="5" name="Shape 3"/>
          <p:cNvSpPr/>
          <p:nvPr/>
        </p:nvSpPr>
        <p:spPr>
          <a:xfrm>
            <a:off x="548640" y="2651760"/>
            <a:ext cx="11091672" cy="1737360"/>
          </a:xfrm>
          <a:prstGeom prst="rect">
            <a:avLst/>
          </a:prstGeom>
          <a:noFill/>
          <a:ln w="12700">
            <a:noFill/>
            <a:prstDash val="solid"/>
          </a:ln>
        </p:spPr>
        <p:txBody>
          <a:bodyPr/>
          <a:lstStyle/>
          <a:p>
            <a:endParaRPr lang="en-US"/>
          </a:p>
        </p:txBody>
      </p:sp>
      <p:sp>
        <p:nvSpPr>
          <p:cNvPr id="6" name="Text 4"/>
          <p:cNvSpPr/>
          <p:nvPr/>
        </p:nvSpPr>
        <p:spPr>
          <a:xfrm>
            <a:off x="749808" y="2944368"/>
            <a:ext cx="2370582" cy="640080"/>
          </a:xfrm>
          <a:prstGeom prst="rect">
            <a:avLst/>
          </a:prstGeom>
          <a:noFill/>
          <a:ln>
            <a:noFill/>
          </a:ln>
        </p:spPr>
        <p:txBody>
          <a:bodyPr wrap="square" lIns="0" tIns="0" rIns="0" bIns="0" rtlCol="0" anchor="ctr">
            <a:spAutoFit/>
          </a:bodyPr>
          <a:lstStyle/>
          <a:p>
            <a:pPr marL="0" indent="0">
              <a:buNone/>
            </a:pPr>
            <a:r>
              <a:rPr lang="en-US" sz="2600" b="1" dirty="0">
                <a:solidFill>
                  <a:srgbClr val="C9814E"/>
                </a:solidFill>
                <a:latin typeface="Inter" pitchFamily="34" charset="0"/>
                <a:ea typeface="Inter" pitchFamily="34" charset="-122"/>
                <a:cs typeface="Inter" pitchFamily="34" charset="-120"/>
              </a:rPr>
              <a:t>300,000+</a:t>
            </a:r>
            <a:endParaRPr lang="en-US" sz="2600" dirty="0"/>
          </a:p>
        </p:txBody>
      </p:sp>
      <p:sp>
        <p:nvSpPr>
          <p:cNvPr id="7" name="Text 5"/>
          <p:cNvSpPr/>
          <p:nvPr/>
        </p:nvSpPr>
        <p:spPr>
          <a:xfrm>
            <a:off x="749808" y="3703320"/>
            <a:ext cx="2407158" cy="548640"/>
          </a:xfrm>
          <a:prstGeom prst="rect">
            <a:avLst/>
          </a:prstGeom>
          <a:noFill/>
          <a:ln>
            <a:noFill/>
          </a:ln>
        </p:spPr>
        <p:txBody>
          <a:bodyPr wrap="square" lIns="0" tIns="0" rIns="0" bIns="0" rtlCol="0" anchor="ctr"/>
          <a:lstStyle/>
          <a:p>
            <a:pPr marL="0" indent="0">
              <a:lnSpc>
                <a:spcPct val="120000"/>
              </a:lnSpc>
              <a:buNone/>
            </a:pPr>
            <a:r>
              <a:rPr lang="en-US" sz="1050" kern="0" spc="50" dirty="0">
                <a:solidFill>
                  <a:srgbClr val="8A8177"/>
                </a:solidFill>
                <a:latin typeface="Inter" pitchFamily="34" charset="0"/>
                <a:ea typeface="Inter" pitchFamily="34" charset="-122"/>
                <a:cs typeface="Inter" pitchFamily="34" charset="-120"/>
              </a:rPr>
              <a:t>MONTHLY PAGE VIEWS</a:t>
            </a:r>
            <a:endParaRPr lang="en-US" sz="1050" dirty="0"/>
          </a:p>
        </p:txBody>
      </p:sp>
      <p:sp>
        <p:nvSpPr>
          <p:cNvPr id="8" name="Shape 6"/>
          <p:cNvSpPr/>
          <p:nvPr/>
        </p:nvSpPr>
        <p:spPr>
          <a:xfrm>
            <a:off x="3321558" y="2651760"/>
            <a:ext cx="0" cy="1737360"/>
          </a:xfrm>
          <a:prstGeom prst="line">
            <a:avLst/>
          </a:prstGeom>
          <a:solidFill>
            <a:srgbClr val="E3DCD3"/>
          </a:solidFill>
          <a:ln w="12700">
            <a:noFill/>
            <a:prstDash val="solid"/>
          </a:ln>
        </p:spPr>
        <p:txBody>
          <a:bodyPr/>
          <a:lstStyle/>
          <a:p>
            <a:endParaRPr lang="en-US"/>
          </a:p>
        </p:txBody>
      </p:sp>
      <p:sp>
        <p:nvSpPr>
          <p:cNvPr id="9" name="Text 7"/>
          <p:cNvSpPr/>
          <p:nvPr/>
        </p:nvSpPr>
        <p:spPr>
          <a:xfrm>
            <a:off x="3522726" y="2944368"/>
            <a:ext cx="2370582" cy="640080"/>
          </a:xfrm>
          <a:prstGeom prst="rect">
            <a:avLst/>
          </a:prstGeom>
          <a:noFill/>
          <a:ln>
            <a:noFill/>
          </a:ln>
        </p:spPr>
        <p:txBody>
          <a:bodyPr wrap="square" lIns="0" tIns="0" rIns="0" bIns="0" rtlCol="0" anchor="ctr">
            <a:spAutoFit/>
          </a:bodyPr>
          <a:lstStyle/>
          <a:p>
            <a:pPr marL="0" indent="0">
              <a:buNone/>
            </a:pPr>
            <a:r>
              <a:rPr lang="en-US" sz="2600" b="1" dirty="0">
                <a:solidFill>
                  <a:srgbClr val="C9814E"/>
                </a:solidFill>
                <a:latin typeface="Inter" pitchFamily="34" charset="0"/>
                <a:ea typeface="Inter" pitchFamily="34" charset="-122"/>
                <a:cs typeface="Inter" pitchFamily="34" charset="-120"/>
              </a:rPr>
              <a:t>60,000+</a:t>
            </a:r>
            <a:endParaRPr lang="en-US" sz="2600" dirty="0"/>
          </a:p>
        </p:txBody>
      </p:sp>
      <p:sp>
        <p:nvSpPr>
          <p:cNvPr id="10" name="Text 8"/>
          <p:cNvSpPr/>
          <p:nvPr/>
        </p:nvSpPr>
        <p:spPr>
          <a:xfrm>
            <a:off x="3522726" y="3703320"/>
            <a:ext cx="2407158" cy="548640"/>
          </a:xfrm>
          <a:prstGeom prst="rect">
            <a:avLst/>
          </a:prstGeom>
          <a:noFill/>
          <a:ln>
            <a:noFill/>
          </a:ln>
        </p:spPr>
        <p:txBody>
          <a:bodyPr wrap="square" lIns="0" tIns="0" rIns="0" bIns="0" rtlCol="0" anchor="ctr"/>
          <a:lstStyle/>
          <a:p>
            <a:pPr marL="0" indent="0">
              <a:lnSpc>
                <a:spcPct val="120000"/>
              </a:lnSpc>
              <a:buNone/>
            </a:pPr>
            <a:r>
              <a:rPr lang="en-US" sz="1050" kern="0" spc="50" dirty="0">
                <a:solidFill>
                  <a:srgbClr val="8A8177"/>
                </a:solidFill>
                <a:latin typeface="Inter" pitchFamily="34" charset="0"/>
                <a:ea typeface="Inter" pitchFamily="34" charset="-122"/>
                <a:cs typeface="Inter" pitchFamily="34" charset="-120"/>
              </a:rPr>
              <a:t>UNIQUE JOB SEEKERS WEEKLY</a:t>
            </a:r>
            <a:endParaRPr lang="en-US" sz="1050" dirty="0"/>
          </a:p>
        </p:txBody>
      </p:sp>
      <p:sp>
        <p:nvSpPr>
          <p:cNvPr id="11" name="Shape 9"/>
          <p:cNvSpPr/>
          <p:nvPr/>
        </p:nvSpPr>
        <p:spPr>
          <a:xfrm>
            <a:off x="6094476" y="2651760"/>
            <a:ext cx="0" cy="1737360"/>
          </a:xfrm>
          <a:prstGeom prst="line">
            <a:avLst/>
          </a:prstGeom>
          <a:solidFill>
            <a:srgbClr val="E3DCD3"/>
          </a:solidFill>
          <a:ln w="12700">
            <a:noFill/>
            <a:prstDash val="solid"/>
          </a:ln>
        </p:spPr>
        <p:txBody>
          <a:bodyPr/>
          <a:lstStyle/>
          <a:p>
            <a:endParaRPr lang="en-US"/>
          </a:p>
        </p:txBody>
      </p:sp>
      <p:sp>
        <p:nvSpPr>
          <p:cNvPr id="12" name="Text 10"/>
          <p:cNvSpPr/>
          <p:nvPr/>
        </p:nvSpPr>
        <p:spPr>
          <a:xfrm>
            <a:off x="6295644" y="2944368"/>
            <a:ext cx="2370582" cy="640080"/>
          </a:xfrm>
          <a:prstGeom prst="rect">
            <a:avLst/>
          </a:prstGeom>
          <a:noFill/>
          <a:ln>
            <a:noFill/>
          </a:ln>
        </p:spPr>
        <p:txBody>
          <a:bodyPr wrap="square" lIns="0" tIns="0" rIns="0" bIns="0" rtlCol="0" anchor="ctr">
            <a:spAutoFit/>
          </a:bodyPr>
          <a:lstStyle/>
          <a:p>
            <a:pPr marL="0" indent="0">
              <a:buNone/>
            </a:pPr>
            <a:r>
              <a:rPr lang="en-US" sz="2600" b="1" dirty="0">
                <a:solidFill>
                  <a:srgbClr val="C9814E"/>
                </a:solidFill>
                <a:latin typeface="Inter" pitchFamily="34" charset="0"/>
                <a:ea typeface="Inter" pitchFamily="34" charset="-122"/>
                <a:cs typeface="Inter" pitchFamily="34" charset="-120"/>
              </a:rPr>
              <a:t>1.8M</a:t>
            </a:r>
            <a:endParaRPr lang="en-US" sz="2600" dirty="0"/>
          </a:p>
        </p:txBody>
      </p:sp>
      <p:sp>
        <p:nvSpPr>
          <p:cNvPr id="13" name="Text 11"/>
          <p:cNvSpPr/>
          <p:nvPr/>
        </p:nvSpPr>
        <p:spPr>
          <a:xfrm>
            <a:off x="6295644" y="3703320"/>
            <a:ext cx="2407158" cy="548640"/>
          </a:xfrm>
          <a:prstGeom prst="rect">
            <a:avLst/>
          </a:prstGeom>
          <a:noFill/>
          <a:ln>
            <a:noFill/>
          </a:ln>
        </p:spPr>
        <p:txBody>
          <a:bodyPr wrap="square" lIns="0" tIns="0" rIns="0" bIns="0" rtlCol="0" anchor="ctr"/>
          <a:lstStyle/>
          <a:p>
            <a:pPr marL="0" indent="0">
              <a:lnSpc>
                <a:spcPct val="120000"/>
              </a:lnSpc>
              <a:buNone/>
            </a:pPr>
            <a:r>
              <a:rPr lang="en-US" sz="1050" kern="0" spc="50" dirty="0">
                <a:solidFill>
                  <a:srgbClr val="8A8177"/>
                </a:solidFill>
                <a:latin typeface="Inter" pitchFamily="34" charset="0"/>
                <a:ea typeface="Inter" pitchFamily="34" charset="-122"/>
                <a:cs typeface="Inter" pitchFamily="34" charset="-120"/>
              </a:rPr>
              <a:t>JOB IMPRESSIONS PER QUARTER</a:t>
            </a:r>
            <a:endParaRPr lang="en-US" sz="1050" dirty="0"/>
          </a:p>
        </p:txBody>
      </p:sp>
      <p:sp>
        <p:nvSpPr>
          <p:cNvPr id="14" name="Shape 12"/>
          <p:cNvSpPr/>
          <p:nvPr/>
        </p:nvSpPr>
        <p:spPr>
          <a:xfrm>
            <a:off x="8867394" y="2651760"/>
            <a:ext cx="0" cy="1737360"/>
          </a:xfrm>
          <a:prstGeom prst="line">
            <a:avLst/>
          </a:prstGeom>
          <a:solidFill>
            <a:srgbClr val="E3DCD3"/>
          </a:solidFill>
          <a:ln w="12700">
            <a:noFill/>
            <a:prstDash val="solid"/>
          </a:ln>
        </p:spPr>
        <p:txBody>
          <a:bodyPr/>
          <a:lstStyle/>
          <a:p>
            <a:endParaRPr lang="en-US"/>
          </a:p>
        </p:txBody>
      </p:sp>
      <p:sp>
        <p:nvSpPr>
          <p:cNvPr id="15" name="Text 13"/>
          <p:cNvSpPr/>
          <p:nvPr/>
        </p:nvSpPr>
        <p:spPr>
          <a:xfrm>
            <a:off x="9068562" y="2944368"/>
            <a:ext cx="2370582" cy="640080"/>
          </a:xfrm>
          <a:prstGeom prst="rect">
            <a:avLst/>
          </a:prstGeom>
          <a:noFill/>
          <a:ln>
            <a:noFill/>
          </a:ln>
        </p:spPr>
        <p:txBody>
          <a:bodyPr wrap="square" lIns="0" tIns="0" rIns="0" bIns="0" rtlCol="0" anchor="ctr">
            <a:spAutoFit/>
          </a:bodyPr>
          <a:lstStyle/>
          <a:p>
            <a:pPr marL="0" indent="0">
              <a:buNone/>
            </a:pPr>
            <a:r>
              <a:rPr lang="en-US" sz="2600" b="1" dirty="0">
                <a:solidFill>
                  <a:srgbClr val="C9814E"/>
                </a:solidFill>
                <a:latin typeface="Inter" pitchFamily="34" charset="0"/>
                <a:ea typeface="Inter" pitchFamily="34" charset="-122"/>
                <a:cs typeface="Inter" pitchFamily="34" charset="-120"/>
              </a:rPr>
              <a:t>66%</a:t>
            </a:r>
            <a:endParaRPr lang="en-US" sz="2600" dirty="0"/>
          </a:p>
        </p:txBody>
      </p:sp>
      <p:sp>
        <p:nvSpPr>
          <p:cNvPr id="16" name="Text 14"/>
          <p:cNvSpPr/>
          <p:nvPr/>
        </p:nvSpPr>
        <p:spPr>
          <a:xfrm>
            <a:off x="9068562" y="3703320"/>
            <a:ext cx="2407158" cy="548640"/>
          </a:xfrm>
          <a:prstGeom prst="rect">
            <a:avLst/>
          </a:prstGeom>
          <a:noFill/>
          <a:ln>
            <a:noFill/>
          </a:ln>
        </p:spPr>
        <p:txBody>
          <a:bodyPr wrap="square" lIns="0" tIns="0" rIns="0" bIns="0" rtlCol="0" anchor="ctr"/>
          <a:lstStyle/>
          <a:p>
            <a:pPr marL="0" indent="0">
              <a:lnSpc>
                <a:spcPct val="120000"/>
              </a:lnSpc>
              <a:buNone/>
            </a:pPr>
            <a:r>
              <a:rPr lang="en-US" sz="1050" kern="0" spc="50" dirty="0">
                <a:solidFill>
                  <a:srgbClr val="8A8177"/>
                </a:solidFill>
                <a:latin typeface="Inter" pitchFamily="34" charset="0"/>
                <a:ea typeface="Inter" pitchFamily="34" charset="-122"/>
                <a:cs typeface="Inter" pitchFamily="34" charset="-120"/>
              </a:rPr>
              <a:t>MID-SENIOR PROFESSIONAL</a:t>
            </a:r>
            <a:endParaRPr lang="en-US" sz="1050" dirty="0"/>
          </a:p>
        </p:txBody>
      </p:sp>
      <p:sp>
        <p:nvSpPr>
          <p:cNvPr id="18" name="Text 16"/>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
        <p:nvSpPr>
          <p:cNvPr id="19" name="Audience data source footnote"/>
          <p:cNvSpPr txBox="1"/>
          <p:nvPr/>
        </p:nvSpPr>
        <p:spPr>
          <a:xfrm>
            <a:off x="6565392" y="6473952"/>
            <a:ext cx="5074920" cy="201168"/>
          </a:xfrm>
          <a:prstGeom prst="rect">
            <a:avLst/>
          </a:prstGeom>
          <a:noFill/>
        </p:spPr>
        <p:txBody>
          <a:bodyPr wrap="none">
            <a:spAutoFit/>
          </a:bodyPr>
          <a:lstStyle/>
          <a:p>
            <a:pPr algn="r"/>
            <a:r>
              <a:rPr sz="680" b="0" i="0">
                <a:solidFill>
                  <a:srgbClr val="8A8177"/>
                </a:solidFill>
                <a:latin typeface="Inter"/>
              </a:rPr>
              <a:t>Source: available candidate profile and platform engagement data.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WHO EMPLOYERS REACH</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800" b="1" dirty="0">
                <a:solidFill>
                  <a:srgbClr val="1C1B1A"/>
                </a:solidFill>
                <a:latin typeface="Inter" pitchFamily="34" charset="0"/>
                <a:ea typeface="Inter" pitchFamily="34" charset="-122"/>
                <a:cs typeface="Inter" pitchFamily="34" charset="-120"/>
              </a:rPr>
              <a:t>One platform. Broader employment equity reach.</a:t>
            </a:r>
            <a:endParaRPr lang="en-US" sz="2800" dirty="0"/>
          </a:p>
        </p:txBody>
      </p:sp>
      <p:sp>
        <p:nvSpPr>
          <p:cNvPr id="4" name="Text 2"/>
          <p:cNvSpPr/>
          <p:nvPr/>
        </p:nvSpPr>
        <p:spPr>
          <a:xfrm>
            <a:off x="548640" y="1444752"/>
            <a:ext cx="10515600" cy="457200"/>
          </a:xfrm>
          <a:prstGeom prst="rect">
            <a:avLst/>
          </a:prstGeom>
          <a:noFill/>
          <a:ln>
            <a:noFill/>
          </a:ln>
        </p:spPr>
        <p:txBody>
          <a:bodyPr wrap="square" lIns="0" tIns="0" rIns="0" bIns="0" rtlCol="0" anchor="ctr"/>
          <a:lstStyle/>
          <a:p>
            <a:pPr marL="0" indent="0">
              <a:buNone/>
            </a:pPr>
            <a:r>
              <a:rPr lang="en-US" sz="1350" dirty="0" err="1">
                <a:solidFill>
                  <a:srgbClr val="5B564F"/>
                </a:solidFill>
                <a:latin typeface="Inter" pitchFamily="34" charset="0"/>
                <a:ea typeface="Inter" pitchFamily="34" charset="-122"/>
                <a:cs typeface="Inter" pitchFamily="34" charset="-120"/>
              </a:rPr>
              <a:t>hireDiverse</a:t>
            </a:r>
            <a:r>
              <a:rPr lang="en-US" sz="1350" dirty="0">
                <a:solidFill>
                  <a:srgbClr val="5B564F"/>
                </a:solidFill>
                <a:latin typeface="Inter" pitchFamily="34" charset="0"/>
                <a:ea typeface="Inter" pitchFamily="34" charset="-122"/>
                <a:cs typeface="Inter" pitchFamily="34" charset="-120"/>
              </a:rPr>
              <a:t> reaches candidates across a wide range of underrepresented and equity-deserving communities — not a single demographic category.</a:t>
            </a:r>
            <a:endParaRPr lang="en-US" sz="1350" dirty="0"/>
          </a:p>
        </p:txBody>
      </p:sp>
      <p:sp>
        <p:nvSpPr>
          <p:cNvPr id="5" name="Shape 3"/>
          <p:cNvSpPr/>
          <p:nvPr/>
        </p:nvSpPr>
        <p:spPr>
          <a:xfrm>
            <a:off x="548640" y="2103120"/>
            <a:ext cx="3566160" cy="914400"/>
          </a:xfrm>
          <a:prstGeom prst="rect">
            <a:avLst/>
          </a:prstGeom>
          <a:solidFill>
            <a:srgbClr val="FFFFFF"/>
          </a:solidFill>
          <a:ln w="12700">
            <a:noFill/>
            <a:prstDash val="solid"/>
          </a:ln>
        </p:spPr>
        <p:txBody>
          <a:bodyPr/>
          <a:lstStyle/>
          <a:p>
            <a:endParaRPr lang="en-US"/>
          </a:p>
        </p:txBody>
      </p:sp>
      <p:sp>
        <p:nvSpPr>
          <p:cNvPr id="6" name="Shape 4"/>
          <p:cNvSpPr/>
          <p:nvPr/>
        </p:nvSpPr>
        <p:spPr>
          <a:xfrm>
            <a:off x="804672" y="2496312"/>
            <a:ext cx="128016" cy="128016"/>
          </a:xfrm>
          <a:prstGeom prst="rect">
            <a:avLst/>
          </a:prstGeom>
          <a:solidFill>
            <a:srgbClr val="C9814E"/>
          </a:solidFill>
          <a:ln>
            <a:noFill/>
          </a:ln>
        </p:spPr>
        <p:txBody>
          <a:bodyPr/>
          <a:lstStyle/>
          <a:p>
            <a:endParaRPr lang="en-US"/>
          </a:p>
        </p:txBody>
      </p:sp>
      <p:sp>
        <p:nvSpPr>
          <p:cNvPr id="7" name="Text 5"/>
          <p:cNvSpPr/>
          <p:nvPr/>
        </p:nvSpPr>
        <p:spPr>
          <a:xfrm>
            <a:off x="1097280" y="2103120"/>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Black and racialized professionals</a:t>
            </a:r>
            <a:endParaRPr lang="en-US" sz="1250" dirty="0"/>
          </a:p>
        </p:txBody>
      </p:sp>
      <p:sp>
        <p:nvSpPr>
          <p:cNvPr id="8" name="Shape 6"/>
          <p:cNvSpPr/>
          <p:nvPr/>
        </p:nvSpPr>
        <p:spPr>
          <a:xfrm>
            <a:off x="4343400" y="2103120"/>
            <a:ext cx="3566160" cy="914400"/>
          </a:xfrm>
          <a:prstGeom prst="rect">
            <a:avLst/>
          </a:prstGeom>
          <a:solidFill>
            <a:srgbClr val="FFFFFF"/>
          </a:solidFill>
          <a:ln w="12700">
            <a:noFill/>
            <a:prstDash val="solid"/>
          </a:ln>
        </p:spPr>
        <p:txBody>
          <a:bodyPr/>
          <a:lstStyle/>
          <a:p>
            <a:endParaRPr lang="en-US"/>
          </a:p>
        </p:txBody>
      </p:sp>
      <p:sp>
        <p:nvSpPr>
          <p:cNvPr id="9" name="Shape 7"/>
          <p:cNvSpPr/>
          <p:nvPr/>
        </p:nvSpPr>
        <p:spPr>
          <a:xfrm>
            <a:off x="4599432" y="2496312"/>
            <a:ext cx="128016" cy="128016"/>
          </a:xfrm>
          <a:prstGeom prst="rect">
            <a:avLst/>
          </a:prstGeom>
          <a:solidFill>
            <a:srgbClr val="E3B78E"/>
          </a:solidFill>
          <a:ln>
            <a:noFill/>
          </a:ln>
        </p:spPr>
        <p:txBody>
          <a:bodyPr/>
          <a:lstStyle/>
          <a:p>
            <a:endParaRPr lang="en-US"/>
          </a:p>
        </p:txBody>
      </p:sp>
      <p:sp>
        <p:nvSpPr>
          <p:cNvPr id="10" name="Text 8"/>
          <p:cNvSpPr/>
          <p:nvPr/>
        </p:nvSpPr>
        <p:spPr>
          <a:xfrm>
            <a:off x="4892040" y="2103120"/>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Indigenous job seekers</a:t>
            </a:r>
            <a:endParaRPr lang="en-US" sz="1250" dirty="0"/>
          </a:p>
        </p:txBody>
      </p:sp>
      <p:sp>
        <p:nvSpPr>
          <p:cNvPr id="11" name="Shape 9"/>
          <p:cNvSpPr/>
          <p:nvPr/>
        </p:nvSpPr>
        <p:spPr>
          <a:xfrm>
            <a:off x="8138160" y="2103120"/>
            <a:ext cx="3566160" cy="914400"/>
          </a:xfrm>
          <a:prstGeom prst="rect">
            <a:avLst/>
          </a:prstGeom>
          <a:solidFill>
            <a:srgbClr val="FFFFFF"/>
          </a:solidFill>
          <a:ln w="12700">
            <a:noFill/>
            <a:prstDash val="solid"/>
          </a:ln>
        </p:spPr>
        <p:txBody>
          <a:bodyPr/>
          <a:lstStyle/>
          <a:p>
            <a:endParaRPr lang="en-US"/>
          </a:p>
        </p:txBody>
      </p:sp>
      <p:sp>
        <p:nvSpPr>
          <p:cNvPr id="12" name="Shape 10"/>
          <p:cNvSpPr/>
          <p:nvPr/>
        </p:nvSpPr>
        <p:spPr>
          <a:xfrm>
            <a:off x="8394192" y="2496312"/>
            <a:ext cx="128016" cy="128016"/>
          </a:xfrm>
          <a:prstGeom prst="rect">
            <a:avLst/>
          </a:prstGeom>
          <a:solidFill>
            <a:srgbClr val="C9814E"/>
          </a:solidFill>
          <a:ln>
            <a:noFill/>
          </a:ln>
        </p:spPr>
        <p:txBody>
          <a:bodyPr/>
          <a:lstStyle/>
          <a:p>
            <a:endParaRPr lang="en-US"/>
          </a:p>
        </p:txBody>
      </p:sp>
      <p:sp>
        <p:nvSpPr>
          <p:cNvPr id="13" name="Text 11"/>
          <p:cNvSpPr/>
          <p:nvPr/>
        </p:nvSpPr>
        <p:spPr>
          <a:xfrm>
            <a:off x="8686800" y="2103120"/>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Newcomers to Canada</a:t>
            </a:r>
            <a:endParaRPr lang="en-US" sz="1250" dirty="0"/>
          </a:p>
        </p:txBody>
      </p:sp>
      <p:sp>
        <p:nvSpPr>
          <p:cNvPr id="14" name="Shape 12"/>
          <p:cNvSpPr/>
          <p:nvPr/>
        </p:nvSpPr>
        <p:spPr>
          <a:xfrm>
            <a:off x="548640" y="3182112"/>
            <a:ext cx="3566160" cy="914400"/>
          </a:xfrm>
          <a:prstGeom prst="rect">
            <a:avLst/>
          </a:prstGeom>
          <a:solidFill>
            <a:srgbClr val="FFFFFF"/>
          </a:solidFill>
          <a:ln w="12700">
            <a:noFill/>
            <a:prstDash val="solid"/>
          </a:ln>
        </p:spPr>
        <p:txBody>
          <a:bodyPr/>
          <a:lstStyle/>
          <a:p>
            <a:endParaRPr lang="en-US"/>
          </a:p>
        </p:txBody>
      </p:sp>
      <p:sp>
        <p:nvSpPr>
          <p:cNvPr id="15" name="Shape 13"/>
          <p:cNvSpPr/>
          <p:nvPr/>
        </p:nvSpPr>
        <p:spPr>
          <a:xfrm>
            <a:off x="804672" y="3575304"/>
            <a:ext cx="128016" cy="128016"/>
          </a:xfrm>
          <a:prstGeom prst="rect">
            <a:avLst/>
          </a:prstGeom>
          <a:solidFill>
            <a:srgbClr val="E3B78E"/>
          </a:solidFill>
          <a:ln>
            <a:noFill/>
          </a:ln>
        </p:spPr>
        <p:txBody>
          <a:bodyPr/>
          <a:lstStyle/>
          <a:p>
            <a:endParaRPr lang="en-US"/>
          </a:p>
        </p:txBody>
      </p:sp>
      <p:sp>
        <p:nvSpPr>
          <p:cNvPr id="16" name="Text 14"/>
          <p:cNvSpPr/>
          <p:nvPr/>
        </p:nvSpPr>
        <p:spPr>
          <a:xfrm>
            <a:off x="1097280" y="3182112"/>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People with disabilities</a:t>
            </a:r>
            <a:endParaRPr lang="en-US" sz="1250" dirty="0"/>
          </a:p>
        </p:txBody>
      </p:sp>
      <p:sp>
        <p:nvSpPr>
          <p:cNvPr id="17" name="Shape 15"/>
          <p:cNvSpPr/>
          <p:nvPr/>
        </p:nvSpPr>
        <p:spPr>
          <a:xfrm>
            <a:off x="4343400" y="3182112"/>
            <a:ext cx="3566160" cy="914400"/>
          </a:xfrm>
          <a:prstGeom prst="rect">
            <a:avLst/>
          </a:prstGeom>
          <a:solidFill>
            <a:srgbClr val="FFFFFF"/>
          </a:solidFill>
          <a:ln w="12700">
            <a:noFill/>
            <a:prstDash val="solid"/>
          </a:ln>
        </p:spPr>
        <p:txBody>
          <a:bodyPr/>
          <a:lstStyle/>
          <a:p>
            <a:endParaRPr lang="en-US"/>
          </a:p>
        </p:txBody>
      </p:sp>
      <p:sp>
        <p:nvSpPr>
          <p:cNvPr id="18" name="Shape 16"/>
          <p:cNvSpPr/>
          <p:nvPr/>
        </p:nvSpPr>
        <p:spPr>
          <a:xfrm>
            <a:off x="4599432" y="3575304"/>
            <a:ext cx="128016" cy="128016"/>
          </a:xfrm>
          <a:prstGeom prst="rect">
            <a:avLst/>
          </a:prstGeom>
          <a:solidFill>
            <a:srgbClr val="C9814E"/>
          </a:solidFill>
          <a:ln>
            <a:noFill/>
          </a:ln>
        </p:spPr>
        <p:txBody>
          <a:bodyPr/>
          <a:lstStyle/>
          <a:p>
            <a:endParaRPr lang="en-US"/>
          </a:p>
        </p:txBody>
      </p:sp>
      <p:sp>
        <p:nvSpPr>
          <p:cNvPr id="19" name="Text 17"/>
          <p:cNvSpPr/>
          <p:nvPr/>
        </p:nvSpPr>
        <p:spPr>
          <a:xfrm>
            <a:off x="4892040" y="3182112"/>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Women</a:t>
            </a:r>
            <a:endParaRPr lang="en-US" sz="1250" dirty="0"/>
          </a:p>
        </p:txBody>
      </p:sp>
      <p:sp>
        <p:nvSpPr>
          <p:cNvPr id="20" name="Shape 18"/>
          <p:cNvSpPr/>
          <p:nvPr/>
        </p:nvSpPr>
        <p:spPr>
          <a:xfrm>
            <a:off x="8138160" y="3182112"/>
            <a:ext cx="3566160" cy="914400"/>
          </a:xfrm>
          <a:prstGeom prst="rect">
            <a:avLst/>
          </a:prstGeom>
          <a:solidFill>
            <a:srgbClr val="FFFFFF"/>
          </a:solidFill>
          <a:ln w="12700">
            <a:noFill/>
            <a:prstDash val="solid"/>
          </a:ln>
        </p:spPr>
        <p:txBody>
          <a:bodyPr/>
          <a:lstStyle/>
          <a:p>
            <a:endParaRPr lang="en-US"/>
          </a:p>
        </p:txBody>
      </p:sp>
      <p:sp>
        <p:nvSpPr>
          <p:cNvPr id="21" name="Shape 19"/>
          <p:cNvSpPr/>
          <p:nvPr/>
        </p:nvSpPr>
        <p:spPr>
          <a:xfrm>
            <a:off x="8394192" y="3575304"/>
            <a:ext cx="128016" cy="128016"/>
          </a:xfrm>
          <a:prstGeom prst="rect">
            <a:avLst/>
          </a:prstGeom>
          <a:solidFill>
            <a:srgbClr val="E3B78E"/>
          </a:solidFill>
          <a:ln>
            <a:noFill/>
          </a:ln>
        </p:spPr>
        <p:txBody>
          <a:bodyPr/>
          <a:lstStyle/>
          <a:p>
            <a:endParaRPr lang="en-US"/>
          </a:p>
        </p:txBody>
      </p:sp>
      <p:sp>
        <p:nvSpPr>
          <p:cNvPr id="22" name="Text 20"/>
          <p:cNvSpPr/>
          <p:nvPr/>
        </p:nvSpPr>
        <p:spPr>
          <a:xfrm>
            <a:off x="8686800" y="3182112"/>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2SLGBTQIA+ candidates</a:t>
            </a:r>
            <a:endParaRPr lang="en-US" sz="1250" dirty="0"/>
          </a:p>
        </p:txBody>
      </p:sp>
      <p:sp>
        <p:nvSpPr>
          <p:cNvPr id="23" name="Shape 21"/>
          <p:cNvSpPr/>
          <p:nvPr/>
        </p:nvSpPr>
        <p:spPr>
          <a:xfrm>
            <a:off x="548640" y="4261104"/>
            <a:ext cx="3566160" cy="914400"/>
          </a:xfrm>
          <a:prstGeom prst="rect">
            <a:avLst/>
          </a:prstGeom>
          <a:solidFill>
            <a:srgbClr val="FFFFFF"/>
          </a:solidFill>
          <a:ln w="12700">
            <a:noFill/>
            <a:prstDash val="solid"/>
          </a:ln>
        </p:spPr>
        <p:txBody>
          <a:bodyPr/>
          <a:lstStyle/>
          <a:p>
            <a:endParaRPr lang="en-US"/>
          </a:p>
        </p:txBody>
      </p:sp>
      <p:sp>
        <p:nvSpPr>
          <p:cNvPr id="24" name="Shape 22"/>
          <p:cNvSpPr/>
          <p:nvPr/>
        </p:nvSpPr>
        <p:spPr>
          <a:xfrm>
            <a:off x="804672" y="4654296"/>
            <a:ext cx="128016" cy="128016"/>
          </a:xfrm>
          <a:prstGeom prst="rect">
            <a:avLst/>
          </a:prstGeom>
          <a:solidFill>
            <a:srgbClr val="C9814E"/>
          </a:solidFill>
          <a:ln>
            <a:noFill/>
          </a:ln>
        </p:spPr>
        <p:txBody>
          <a:bodyPr/>
          <a:lstStyle/>
          <a:p>
            <a:endParaRPr lang="en-US"/>
          </a:p>
        </p:txBody>
      </p:sp>
      <p:sp>
        <p:nvSpPr>
          <p:cNvPr id="25" name="Text 23"/>
          <p:cNvSpPr/>
          <p:nvPr/>
        </p:nvSpPr>
        <p:spPr>
          <a:xfrm>
            <a:off x="1097280" y="4261104"/>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Older workers</a:t>
            </a:r>
            <a:endParaRPr lang="en-US" sz="1250" dirty="0"/>
          </a:p>
        </p:txBody>
      </p:sp>
      <p:sp>
        <p:nvSpPr>
          <p:cNvPr id="26" name="Shape 24"/>
          <p:cNvSpPr/>
          <p:nvPr/>
        </p:nvSpPr>
        <p:spPr>
          <a:xfrm>
            <a:off x="4343400" y="4261104"/>
            <a:ext cx="3566160" cy="914400"/>
          </a:xfrm>
          <a:prstGeom prst="rect">
            <a:avLst/>
          </a:prstGeom>
          <a:solidFill>
            <a:srgbClr val="FFFFFF"/>
          </a:solidFill>
          <a:ln w="12700">
            <a:noFill/>
            <a:prstDash val="solid"/>
          </a:ln>
        </p:spPr>
        <p:txBody>
          <a:bodyPr/>
          <a:lstStyle/>
          <a:p>
            <a:endParaRPr lang="en-US"/>
          </a:p>
        </p:txBody>
      </p:sp>
      <p:sp>
        <p:nvSpPr>
          <p:cNvPr id="27" name="Shape 25"/>
          <p:cNvSpPr/>
          <p:nvPr/>
        </p:nvSpPr>
        <p:spPr>
          <a:xfrm>
            <a:off x="4599432" y="4654296"/>
            <a:ext cx="128016" cy="128016"/>
          </a:xfrm>
          <a:prstGeom prst="rect">
            <a:avLst/>
          </a:prstGeom>
          <a:solidFill>
            <a:srgbClr val="E3B78E"/>
          </a:solidFill>
          <a:ln>
            <a:noFill/>
          </a:ln>
        </p:spPr>
        <p:txBody>
          <a:bodyPr/>
          <a:lstStyle/>
          <a:p>
            <a:endParaRPr lang="en-US"/>
          </a:p>
        </p:txBody>
      </p:sp>
      <p:sp>
        <p:nvSpPr>
          <p:cNvPr id="28" name="Text 26"/>
          <p:cNvSpPr/>
          <p:nvPr/>
        </p:nvSpPr>
        <p:spPr>
          <a:xfrm>
            <a:off x="4892040" y="4261104"/>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Veterans</a:t>
            </a:r>
            <a:endParaRPr lang="en-US" sz="1250" dirty="0"/>
          </a:p>
        </p:txBody>
      </p:sp>
      <p:sp>
        <p:nvSpPr>
          <p:cNvPr id="29" name="Shape 27"/>
          <p:cNvSpPr/>
          <p:nvPr/>
        </p:nvSpPr>
        <p:spPr>
          <a:xfrm>
            <a:off x="8138160" y="4261104"/>
            <a:ext cx="3566160" cy="914400"/>
          </a:xfrm>
          <a:prstGeom prst="rect">
            <a:avLst/>
          </a:prstGeom>
          <a:solidFill>
            <a:srgbClr val="FFFFFF"/>
          </a:solidFill>
          <a:ln w="12700">
            <a:noFill/>
            <a:prstDash val="solid"/>
          </a:ln>
        </p:spPr>
        <p:txBody>
          <a:bodyPr/>
          <a:lstStyle/>
          <a:p>
            <a:endParaRPr lang="en-US"/>
          </a:p>
        </p:txBody>
      </p:sp>
      <p:sp>
        <p:nvSpPr>
          <p:cNvPr id="30" name="Shape 28"/>
          <p:cNvSpPr/>
          <p:nvPr/>
        </p:nvSpPr>
        <p:spPr>
          <a:xfrm>
            <a:off x="8394192" y="4654296"/>
            <a:ext cx="128016" cy="128016"/>
          </a:xfrm>
          <a:prstGeom prst="rect">
            <a:avLst/>
          </a:prstGeom>
          <a:solidFill>
            <a:srgbClr val="C9814E"/>
          </a:solidFill>
          <a:ln>
            <a:noFill/>
          </a:ln>
        </p:spPr>
        <p:txBody>
          <a:bodyPr/>
          <a:lstStyle/>
          <a:p>
            <a:endParaRPr lang="en-US"/>
          </a:p>
        </p:txBody>
      </p:sp>
      <p:sp>
        <p:nvSpPr>
          <p:cNvPr id="31" name="Text 29"/>
          <p:cNvSpPr/>
          <p:nvPr/>
        </p:nvSpPr>
        <p:spPr>
          <a:xfrm>
            <a:off x="8686800" y="4261104"/>
            <a:ext cx="2880360" cy="91440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Other underrepresented job seekers</a:t>
            </a:r>
            <a:endParaRPr lang="en-US" sz="1250" dirty="0"/>
          </a:p>
        </p:txBody>
      </p:sp>
      <p:sp>
        <p:nvSpPr>
          <p:cNvPr id="32" name="Text 30"/>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AUDIENCE COMPOSITION</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800" b="1" dirty="0">
                <a:solidFill>
                  <a:srgbClr val="1C1B1A"/>
                </a:solidFill>
                <a:latin typeface="Inter" pitchFamily="34" charset="0"/>
                <a:ea typeface="Inter" pitchFamily="34" charset="-122"/>
                <a:cs typeface="Inter" pitchFamily="34" charset="-120"/>
              </a:rPr>
              <a:t>A qualified, work-ready talent pool.</a:t>
            </a:r>
            <a:endParaRPr lang="en-US" sz="2800" dirty="0"/>
          </a:p>
        </p:txBody>
      </p:sp>
      <p:sp>
        <p:nvSpPr>
          <p:cNvPr id="4" name="Shape 2"/>
          <p:cNvSpPr/>
          <p:nvPr/>
        </p:nvSpPr>
        <p:spPr>
          <a:xfrm>
            <a:off x="548640" y="1691640"/>
            <a:ext cx="3566160" cy="1600200"/>
          </a:xfrm>
          <a:prstGeom prst="rect">
            <a:avLst/>
          </a:prstGeom>
          <a:solidFill>
            <a:srgbClr val="FFFFFF"/>
          </a:solidFill>
          <a:ln w="12700">
            <a:noFill/>
            <a:prstDash val="solid"/>
          </a:ln>
        </p:spPr>
        <p:txBody>
          <a:bodyPr/>
          <a:lstStyle/>
          <a:p>
            <a:endParaRPr lang="en-US"/>
          </a:p>
        </p:txBody>
      </p:sp>
      <p:sp>
        <p:nvSpPr>
          <p:cNvPr id="5" name="Text 3"/>
          <p:cNvSpPr/>
          <p:nvPr/>
        </p:nvSpPr>
        <p:spPr>
          <a:xfrm>
            <a:off x="777240" y="18928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93%</a:t>
            </a:r>
            <a:endParaRPr lang="en-US" sz="3000" dirty="0"/>
          </a:p>
        </p:txBody>
      </p:sp>
      <p:sp>
        <p:nvSpPr>
          <p:cNvPr id="6" name="Text 4"/>
          <p:cNvSpPr/>
          <p:nvPr/>
        </p:nvSpPr>
        <p:spPr>
          <a:xfrm>
            <a:off x="777240" y="26517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Legally eligible to work in Canada</a:t>
            </a:r>
            <a:endParaRPr lang="en-US" sz="1200" dirty="0"/>
          </a:p>
        </p:txBody>
      </p:sp>
      <p:sp>
        <p:nvSpPr>
          <p:cNvPr id="7" name="Shape 5"/>
          <p:cNvSpPr/>
          <p:nvPr/>
        </p:nvSpPr>
        <p:spPr>
          <a:xfrm>
            <a:off x="4343400" y="1691640"/>
            <a:ext cx="3566160" cy="1600200"/>
          </a:xfrm>
          <a:prstGeom prst="rect">
            <a:avLst/>
          </a:prstGeom>
          <a:solidFill>
            <a:srgbClr val="FFFFFF"/>
          </a:solidFill>
          <a:ln w="12700">
            <a:noFill/>
            <a:prstDash val="solid"/>
          </a:ln>
        </p:spPr>
        <p:txBody>
          <a:bodyPr/>
          <a:lstStyle/>
          <a:p>
            <a:endParaRPr lang="en-US"/>
          </a:p>
        </p:txBody>
      </p:sp>
      <p:sp>
        <p:nvSpPr>
          <p:cNvPr id="8" name="Text 6"/>
          <p:cNvSpPr/>
          <p:nvPr/>
        </p:nvSpPr>
        <p:spPr>
          <a:xfrm>
            <a:off x="4572000" y="18928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69%</a:t>
            </a:r>
            <a:endParaRPr lang="en-US" sz="3000" dirty="0"/>
          </a:p>
        </p:txBody>
      </p:sp>
      <p:sp>
        <p:nvSpPr>
          <p:cNvPr id="9" name="Text 7"/>
          <p:cNvSpPr/>
          <p:nvPr/>
        </p:nvSpPr>
        <p:spPr>
          <a:xfrm>
            <a:off x="4572000" y="26517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Mid-career or above</a:t>
            </a:r>
            <a:endParaRPr lang="en-US" sz="1200" dirty="0"/>
          </a:p>
        </p:txBody>
      </p:sp>
      <p:sp>
        <p:nvSpPr>
          <p:cNvPr id="10" name="Shape 8"/>
          <p:cNvSpPr/>
          <p:nvPr/>
        </p:nvSpPr>
        <p:spPr>
          <a:xfrm>
            <a:off x="8138160" y="1691640"/>
            <a:ext cx="3566160" cy="1600200"/>
          </a:xfrm>
          <a:prstGeom prst="rect">
            <a:avLst/>
          </a:prstGeom>
          <a:solidFill>
            <a:srgbClr val="FFFFFF"/>
          </a:solidFill>
          <a:ln w="12700">
            <a:noFill/>
            <a:prstDash val="solid"/>
          </a:ln>
        </p:spPr>
        <p:txBody>
          <a:bodyPr/>
          <a:lstStyle/>
          <a:p>
            <a:endParaRPr lang="en-US"/>
          </a:p>
        </p:txBody>
      </p:sp>
      <p:sp>
        <p:nvSpPr>
          <p:cNvPr id="11" name="Text 9"/>
          <p:cNvSpPr/>
          <p:nvPr/>
        </p:nvSpPr>
        <p:spPr>
          <a:xfrm>
            <a:off x="8366760" y="18928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26%</a:t>
            </a:r>
            <a:endParaRPr lang="en-US" sz="3000" dirty="0"/>
          </a:p>
        </p:txBody>
      </p:sp>
      <p:sp>
        <p:nvSpPr>
          <p:cNvPr id="12" name="Text 10"/>
          <p:cNvSpPr/>
          <p:nvPr/>
        </p:nvSpPr>
        <p:spPr>
          <a:xfrm>
            <a:off x="8366760" y="26517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Senior or leadership level</a:t>
            </a:r>
            <a:endParaRPr lang="en-US" sz="1200" dirty="0"/>
          </a:p>
        </p:txBody>
      </p:sp>
      <p:sp>
        <p:nvSpPr>
          <p:cNvPr id="13" name="Shape 11"/>
          <p:cNvSpPr/>
          <p:nvPr/>
        </p:nvSpPr>
        <p:spPr>
          <a:xfrm>
            <a:off x="548640" y="3520440"/>
            <a:ext cx="3566160" cy="1600200"/>
          </a:xfrm>
          <a:prstGeom prst="rect">
            <a:avLst/>
          </a:prstGeom>
          <a:solidFill>
            <a:srgbClr val="FFFFFF"/>
          </a:solidFill>
          <a:ln w="12700">
            <a:noFill/>
            <a:prstDash val="solid"/>
          </a:ln>
        </p:spPr>
        <p:txBody>
          <a:bodyPr/>
          <a:lstStyle/>
          <a:p>
            <a:endParaRPr lang="en-US"/>
          </a:p>
        </p:txBody>
      </p:sp>
      <p:sp>
        <p:nvSpPr>
          <p:cNvPr id="14" name="Text 12"/>
          <p:cNvSpPr/>
          <p:nvPr/>
        </p:nvSpPr>
        <p:spPr>
          <a:xfrm>
            <a:off x="777240" y="37216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38%</a:t>
            </a:r>
            <a:endParaRPr lang="en-US" sz="3000" dirty="0"/>
          </a:p>
        </p:txBody>
      </p:sp>
      <p:sp>
        <p:nvSpPr>
          <p:cNvPr id="15" name="Text 13"/>
          <p:cNvSpPr/>
          <p:nvPr/>
        </p:nvSpPr>
        <p:spPr>
          <a:xfrm>
            <a:off x="777240" y="44805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Newcomers or immigrants</a:t>
            </a:r>
            <a:endParaRPr lang="en-US" sz="1200" dirty="0"/>
          </a:p>
        </p:txBody>
      </p:sp>
      <p:sp>
        <p:nvSpPr>
          <p:cNvPr id="16" name="Shape 14"/>
          <p:cNvSpPr/>
          <p:nvPr/>
        </p:nvSpPr>
        <p:spPr>
          <a:xfrm>
            <a:off x="4343400" y="3520440"/>
            <a:ext cx="3566160" cy="1600200"/>
          </a:xfrm>
          <a:prstGeom prst="rect">
            <a:avLst/>
          </a:prstGeom>
          <a:solidFill>
            <a:srgbClr val="FFFFFF"/>
          </a:solidFill>
          <a:ln w="12700">
            <a:noFill/>
            <a:prstDash val="solid"/>
          </a:ln>
        </p:spPr>
        <p:txBody>
          <a:bodyPr/>
          <a:lstStyle/>
          <a:p>
            <a:endParaRPr lang="en-US"/>
          </a:p>
        </p:txBody>
      </p:sp>
      <p:sp>
        <p:nvSpPr>
          <p:cNvPr id="17" name="Text 15"/>
          <p:cNvSpPr/>
          <p:nvPr/>
        </p:nvSpPr>
        <p:spPr>
          <a:xfrm>
            <a:off x="4572000" y="37216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29%</a:t>
            </a:r>
            <a:endParaRPr lang="en-US" sz="3000" dirty="0"/>
          </a:p>
        </p:txBody>
      </p:sp>
      <p:sp>
        <p:nvSpPr>
          <p:cNvPr id="18" name="Text 16"/>
          <p:cNvSpPr/>
          <p:nvPr/>
        </p:nvSpPr>
        <p:spPr>
          <a:xfrm>
            <a:off x="4572000" y="44805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Visible minorities</a:t>
            </a:r>
            <a:endParaRPr lang="en-US" sz="1200" dirty="0"/>
          </a:p>
        </p:txBody>
      </p:sp>
      <p:sp>
        <p:nvSpPr>
          <p:cNvPr id="19" name="Shape 17"/>
          <p:cNvSpPr/>
          <p:nvPr/>
        </p:nvSpPr>
        <p:spPr>
          <a:xfrm>
            <a:off x="8138160" y="3520440"/>
            <a:ext cx="3566160" cy="1600200"/>
          </a:xfrm>
          <a:prstGeom prst="rect">
            <a:avLst/>
          </a:prstGeom>
          <a:solidFill>
            <a:srgbClr val="FFFFFF"/>
          </a:solidFill>
          <a:ln w="12700">
            <a:noFill/>
            <a:prstDash val="solid"/>
          </a:ln>
        </p:spPr>
        <p:txBody>
          <a:bodyPr/>
          <a:lstStyle/>
          <a:p>
            <a:endParaRPr lang="en-US"/>
          </a:p>
        </p:txBody>
      </p:sp>
      <p:sp>
        <p:nvSpPr>
          <p:cNvPr id="20" name="Text 18"/>
          <p:cNvSpPr/>
          <p:nvPr/>
        </p:nvSpPr>
        <p:spPr>
          <a:xfrm>
            <a:off x="8366760" y="3721608"/>
            <a:ext cx="3108960" cy="594360"/>
          </a:xfrm>
          <a:prstGeom prst="rect">
            <a:avLst/>
          </a:prstGeom>
          <a:noFill/>
          <a:ln>
            <a:noFill/>
          </a:ln>
        </p:spPr>
        <p:txBody>
          <a:bodyPr wrap="square" lIns="0" tIns="0" rIns="0" bIns="0" rtlCol="0" anchor="ctr"/>
          <a:lstStyle/>
          <a:p>
            <a:pPr marL="0" indent="0">
              <a:buNone/>
            </a:pPr>
            <a:r>
              <a:rPr lang="en-US" sz="3000" b="1" dirty="0">
                <a:solidFill>
                  <a:srgbClr val="C9814E"/>
                </a:solidFill>
                <a:latin typeface="Inter" pitchFamily="34" charset="0"/>
                <a:ea typeface="Inter" pitchFamily="34" charset="-122"/>
                <a:cs typeface="Inter" pitchFamily="34" charset="-120"/>
              </a:rPr>
              <a:t>23%</a:t>
            </a:r>
            <a:endParaRPr lang="en-US" sz="3000" dirty="0"/>
          </a:p>
        </p:txBody>
      </p:sp>
      <p:sp>
        <p:nvSpPr>
          <p:cNvPr id="21" name="Text 19"/>
          <p:cNvSpPr/>
          <p:nvPr/>
        </p:nvSpPr>
        <p:spPr>
          <a:xfrm>
            <a:off x="8366760" y="4480560"/>
            <a:ext cx="3108960" cy="548640"/>
          </a:xfrm>
          <a:prstGeom prst="rect">
            <a:avLst/>
          </a:prstGeom>
          <a:noFill/>
          <a:ln>
            <a:noFill/>
          </a:ln>
        </p:spPr>
        <p:txBody>
          <a:bodyPr wrap="square" lIns="0" tIns="0" rIns="0" bIns="0" rtlCol="0" anchor="ctr"/>
          <a:lstStyle/>
          <a:p>
            <a:pPr marL="0" indent="0">
              <a:lnSpc>
                <a:spcPct val="120000"/>
              </a:lnSpc>
              <a:buNone/>
            </a:pPr>
            <a:r>
              <a:rPr lang="en-US" sz="1200" dirty="0">
                <a:solidFill>
                  <a:srgbClr val="5B564F"/>
                </a:solidFill>
                <a:latin typeface="Inter" pitchFamily="34" charset="0"/>
                <a:ea typeface="Inter" pitchFamily="34" charset="-122"/>
                <a:cs typeface="Inter" pitchFamily="34" charset="-120"/>
              </a:rPr>
              <a:t>Black job seekers</a:t>
            </a:r>
            <a:endParaRPr lang="en-US" sz="1200" dirty="0"/>
          </a:p>
        </p:txBody>
      </p:sp>
      <p:sp>
        <p:nvSpPr>
          <p:cNvPr id="22" name="Text 20"/>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
        <p:nvSpPr>
          <p:cNvPr id="23" name="Audience data source footnote"/>
          <p:cNvSpPr txBox="1"/>
          <p:nvPr/>
        </p:nvSpPr>
        <p:spPr>
          <a:xfrm>
            <a:off x="6565392" y="6473952"/>
            <a:ext cx="5074920" cy="201168"/>
          </a:xfrm>
          <a:prstGeom prst="rect">
            <a:avLst/>
          </a:prstGeom>
          <a:noFill/>
        </p:spPr>
        <p:txBody>
          <a:bodyPr wrap="none">
            <a:spAutoFit/>
          </a:bodyPr>
          <a:lstStyle/>
          <a:p>
            <a:pPr algn="r"/>
            <a:r>
              <a:rPr sz="680" b="0" i="0">
                <a:solidFill>
                  <a:srgbClr val="8A8177"/>
                </a:solidFill>
                <a:latin typeface="Inter"/>
              </a:rPr>
              <a:t>Source: available candidate profile and platform engagement data.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WHO'S ENGAGING</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800" b="1" dirty="0">
                <a:solidFill>
                  <a:srgbClr val="1C1B1A"/>
                </a:solidFill>
                <a:latin typeface="Inter" pitchFamily="34" charset="0"/>
                <a:ea typeface="Inter" pitchFamily="34" charset="-122"/>
                <a:cs typeface="Inter" pitchFamily="34" charset="-120"/>
              </a:rPr>
              <a:t>A working-age, Canada-wide audience.</a:t>
            </a:r>
            <a:endParaRPr lang="en-US" sz="2800" dirty="0"/>
          </a:p>
        </p:txBody>
      </p:sp>
      <p:sp>
        <p:nvSpPr>
          <p:cNvPr id="4" name="Shape 2"/>
          <p:cNvSpPr/>
          <p:nvPr/>
        </p:nvSpPr>
        <p:spPr>
          <a:xfrm>
            <a:off x="548640" y="1783080"/>
            <a:ext cx="6309360" cy="3977640"/>
          </a:xfrm>
          <a:prstGeom prst="rect">
            <a:avLst/>
          </a:prstGeom>
          <a:noFill/>
          <a:ln w="12700">
            <a:noFill/>
            <a:prstDash val="solid"/>
          </a:ln>
        </p:spPr>
        <p:txBody>
          <a:bodyPr/>
          <a:lstStyle/>
          <a:p>
            <a:endParaRPr lang="en-US"/>
          </a:p>
        </p:txBody>
      </p:sp>
      <p:sp>
        <p:nvSpPr>
          <p:cNvPr id="5" name="Text 3"/>
          <p:cNvSpPr/>
          <p:nvPr/>
        </p:nvSpPr>
        <p:spPr>
          <a:xfrm>
            <a:off x="868680" y="2057400"/>
            <a:ext cx="5669280" cy="274320"/>
          </a:xfrm>
          <a:prstGeom prst="rect">
            <a:avLst/>
          </a:prstGeom>
          <a:noFill/>
          <a:ln>
            <a:noFill/>
          </a:ln>
        </p:spPr>
        <p:txBody>
          <a:bodyPr wrap="square" lIns="0" tIns="0" rIns="0" bIns="0" rtlCol="0" anchor="ctr"/>
          <a:lstStyle/>
          <a:p>
            <a:pPr marL="0" indent="0">
              <a:buNone/>
            </a:pPr>
            <a:r>
              <a:rPr lang="en-US" sz="1100" b="1" kern="0" spc="120" dirty="0">
                <a:solidFill>
                  <a:srgbClr val="C9814E"/>
                </a:solidFill>
                <a:latin typeface="Inter" pitchFamily="34" charset="0"/>
                <a:ea typeface="Inter" pitchFamily="34" charset="-122"/>
                <a:cs typeface="Inter" pitchFamily="34" charset="-120"/>
              </a:rPr>
              <a:t>AGE</a:t>
            </a:r>
            <a:endParaRPr lang="en-US" sz="1100" dirty="0"/>
          </a:p>
        </p:txBody>
      </p:sp>
      <p:sp>
        <p:nvSpPr>
          <p:cNvPr id="6" name="Text 4"/>
          <p:cNvSpPr/>
          <p:nvPr/>
        </p:nvSpPr>
        <p:spPr>
          <a:xfrm>
            <a:off x="868680" y="2560320"/>
            <a:ext cx="3685032"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Ages 18–24</a:t>
            </a:r>
            <a:endParaRPr lang="en-US" sz="1250" dirty="0"/>
          </a:p>
        </p:txBody>
      </p:sp>
      <p:sp>
        <p:nvSpPr>
          <p:cNvPr id="7" name="Text 5"/>
          <p:cNvSpPr/>
          <p:nvPr/>
        </p:nvSpPr>
        <p:spPr>
          <a:xfrm>
            <a:off x="4553712" y="2560320"/>
            <a:ext cx="1984248"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33%</a:t>
            </a:r>
            <a:endParaRPr lang="en-US" sz="1250" dirty="0"/>
          </a:p>
        </p:txBody>
      </p:sp>
      <p:sp>
        <p:nvSpPr>
          <p:cNvPr id="8" name="Shape 6"/>
          <p:cNvSpPr/>
          <p:nvPr/>
        </p:nvSpPr>
        <p:spPr>
          <a:xfrm>
            <a:off x="868680" y="2852928"/>
            <a:ext cx="5669280" cy="118872"/>
          </a:xfrm>
          <a:prstGeom prst="rect">
            <a:avLst/>
          </a:prstGeom>
          <a:solidFill>
            <a:srgbClr val="EFE7DF"/>
          </a:solidFill>
          <a:ln>
            <a:noFill/>
          </a:ln>
        </p:spPr>
        <p:txBody>
          <a:bodyPr/>
          <a:lstStyle/>
          <a:p>
            <a:endParaRPr lang="en-US"/>
          </a:p>
        </p:txBody>
      </p:sp>
      <p:sp>
        <p:nvSpPr>
          <p:cNvPr id="9" name="Shape 7"/>
          <p:cNvSpPr/>
          <p:nvPr/>
        </p:nvSpPr>
        <p:spPr>
          <a:xfrm>
            <a:off x="868680" y="2852928"/>
            <a:ext cx="1910547" cy="118872"/>
          </a:xfrm>
          <a:prstGeom prst="rect">
            <a:avLst/>
          </a:prstGeom>
          <a:solidFill>
            <a:srgbClr val="C9814E"/>
          </a:solidFill>
          <a:ln>
            <a:noFill/>
          </a:ln>
        </p:spPr>
        <p:txBody>
          <a:bodyPr/>
          <a:lstStyle/>
          <a:p>
            <a:endParaRPr lang="en-US"/>
          </a:p>
        </p:txBody>
      </p:sp>
      <p:sp>
        <p:nvSpPr>
          <p:cNvPr id="10" name="Text 8"/>
          <p:cNvSpPr/>
          <p:nvPr/>
        </p:nvSpPr>
        <p:spPr>
          <a:xfrm>
            <a:off x="868680" y="3337560"/>
            <a:ext cx="3685032"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Ages 25–44</a:t>
            </a:r>
            <a:endParaRPr lang="en-US" sz="1250" dirty="0"/>
          </a:p>
        </p:txBody>
      </p:sp>
      <p:sp>
        <p:nvSpPr>
          <p:cNvPr id="11" name="Text 9"/>
          <p:cNvSpPr/>
          <p:nvPr/>
        </p:nvSpPr>
        <p:spPr>
          <a:xfrm>
            <a:off x="4553712" y="3337560"/>
            <a:ext cx="1984248"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40%</a:t>
            </a:r>
            <a:endParaRPr lang="en-US" sz="1250" dirty="0"/>
          </a:p>
        </p:txBody>
      </p:sp>
      <p:sp>
        <p:nvSpPr>
          <p:cNvPr id="12" name="Shape 10"/>
          <p:cNvSpPr/>
          <p:nvPr/>
        </p:nvSpPr>
        <p:spPr>
          <a:xfrm>
            <a:off x="868680" y="3630168"/>
            <a:ext cx="5669280" cy="118872"/>
          </a:xfrm>
          <a:prstGeom prst="rect">
            <a:avLst/>
          </a:prstGeom>
          <a:solidFill>
            <a:srgbClr val="EFE7DF"/>
          </a:solidFill>
          <a:ln>
            <a:noFill/>
          </a:ln>
        </p:spPr>
        <p:txBody>
          <a:bodyPr/>
          <a:lstStyle/>
          <a:p>
            <a:endParaRPr lang="en-US"/>
          </a:p>
        </p:txBody>
      </p:sp>
      <p:sp>
        <p:nvSpPr>
          <p:cNvPr id="13" name="Shape 11"/>
          <p:cNvSpPr/>
          <p:nvPr/>
        </p:nvSpPr>
        <p:spPr>
          <a:xfrm>
            <a:off x="868680" y="3630168"/>
            <a:ext cx="2228027" cy="118872"/>
          </a:xfrm>
          <a:prstGeom prst="rect">
            <a:avLst/>
          </a:prstGeom>
          <a:solidFill>
            <a:srgbClr val="C9814E"/>
          </a:solidFill>
          <a:ln>
            <a:noFill/>
          </a:ln>
        </p:spPr>
        <p:txBody>
          <a:bodyPr/>
          <a:lstStyle/>
          <a:p>
            <a:endParaRPr lang="en-US"/>
          </a:p>
        </p:txBody>
      </p:sp>
      <p:sp>
        <p:nvSpPr>
          <p:cNvPr id="14" name="Text 12"/>
          <p:cNvSpPr/>
          <p:nvPr/>
        </p:nvSpPr>
        <p:spPr>
          <a:xfrm>
            <a:off x="868680" y="4114800"/>
            <a:ext cx="3685032"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Ages 45–64</a:t>
            </a:r>
            <a:endParaRPr lang="en-US" sz="1250" dirty="0"/>
          </a:p>
        </p:txBody>
      </p:sp>
      <p:sp>
        <p:nvSpPr>
          <p:cNvPr id="15" name="Text 13"/>
          <p:cNvSpPr/>
          <p:nvPr/>
        </p:nvSpPr>
        <p:spPr>
          <a:xfrm>
            <a:off x="4553712" y="4114800"/>
            <a:ext cx="1984248"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27%</a:t>
            </a:r>
            <a:endParaRPr lang="en-US" sz="1250" dirty="0"/>
          </a:p>
        </p:txBody>
      </p:sp>
      <p:sp>
        <p:nvSpPr>
          <p:cNvPr id="16" name="Shape 14"/>
          <p:cNvSpPr/>
          <p:nvPr/>
        </p:nvSpPr>
        <p:spPr>
          <a:xfrm>
            <a:off x="868680" y="4407408"/>
            <a:ext cx="5669280" cy="118872"/>
          </a:xfrm>
          <a:prstGeom prst="rect">
            <a:avLst/>
          </a:prstGeom>
          <a:solidFill>
            <a:srgbClr val="EFE7DF"/>
          </a:solidFill>
          <a:ln>
            <a:noFill/>
          </a:ln>
        </p:spPr>
        <p:txBody>
          <a:bodyPr/>
          <a:lstStyle/>
          <a:p>
            <a:endParaRPr lang="en-US"/>
          </a:p>
        </p:txBody>
      </p:sp>
      <p:sp>
        <p:nvSpPr>
          <p:cNvPr id="17" name="Shape 15"/>
          <p:cNvSpPr/>
          <p:nvPr/>
        </p:nvSpPr>
        <p:spPr>
          <a:xfrm>
            <a:off x="868680" y="4407408"/>
            <a:ext cx="1530706" cy="118872"/>
          </a:xfrm>
          <a:prstGeom prst="rect">
            <a:avLst/>
          </a:prstGeom>
          <a:solidFill>
            <a:srgbClr val="C9814E"/>
          </a:solidFill>
          <a:ln>
            <a:noFill/>
          </a:ln>
        </p:spPr>
        <p:txBody>
          <a:bodyPr/>
          <a:lstStyle/>
          <a:p>
            <a:endParaRPr lang="en-US"/>
          </a:p>
        </p:txBody>
      </p:sp>
      <p:sp>
        <p:nvSpPr>
          <p:cNvPr id="18" name="Text 16"/>
          <p:cNvSpPr/>
          <p:nvPr/>
        </p:nvSpPr>
        <p:spPr>
          <a:xfrm>
            <a:off x="868680" y="4983480"/>
            <a:ext cx="5669280" cy="640080"/>
          </a:xfrm>
          <a:prstGeom prst="rect">
            <a:avLst/>
          </a:prstGeom>
          <a:noFill/>
          <a:ln>
            <a:noFill/>
          </a:ln>
        </p:spPr>
        <p:txBody>
          <a:bodyPr wrap="square" lIns="0" tIns="0" rIns="0" bIns="0" rtlCol="0" anchor="ctr"/>
          <a:lstStyle/>
          <a:p>
            <a:pPr marL="0" indent="0">
              <a:lnSpc>
                <a:spcPct val="125000"/>
              </a:lnSpc>
              <a:buNone/>
            </a:pPr>
            <a:r>
              <a:rPr lang="en-US" sz="1150" i="1" dirty="0">
                <a:solidFill>
                  <a:srgbClr val="C9814E"/>
                </a:solidFill>
                <a:latin typeface="Inter" pitchFamily="34" charset="0"/>
                <a:ea typeface="Inter" pitchFamily="34" charset="-122"/>
                <a:cs typeface="Inter" pitchFamily="34" charset="-120"/>
              </a:rPr>
              <a:t>Over 66% have 5+ years of work experience — a working-age audience spanning early-career to seasoned professionals.</a:t>
            </a:r>
            <a:endParaRPr lang="en-US" sz="1150" dirty="0"/>
          </a:p>
        </p:txBody>
      </p:sp>
      <p:sp>
        <p:nvSpPr>
          <p:cNvPr id="19" name="Shape 17"/>
          <p:cNvSpPr/>
          <p:nvPr/>
        </p:nvSpPr>
        <p:spPr>
          <a:xfrm>
            <a:off x="7132320" y="1783080"/>
            <a:ext cx="4507992" cy="3977640"/>
          </a:xfrm>
          <a:prstGeom prst="rect">
            <a:avLst/>
          </a:prstGeom>
          <a:solidFill>
            <a:srgbClr val="FFFFFF"/>
          </a:solidFill>
          <a:ln w="12700">
            <a:noFill/>
            <a:prstDash val="solid"/>
          </a:ln>
        </p:spPr>
        <p:txBody>
          <a:bodyPr/>
          <a:lstStyle/>
          <a:p>
            <a:endParaRPr lang="en-US"/>
          </a:p>
        </p:txBody>
      </p:sp>
      <p:sp>
        <p:nvSpPr>
          <p:cNvPr id="20" name="Text 18"/>
          <p:cNvSpPr/>
          <p:nvPr/>
        </p:nvSpPr>
        <p:spPr>
          <a:xfrm>
            <a:off x="7406640" y="2057400"/>
            <a:ext cx="3959352" cy="274320"/>
          </a:xfrm>
          <a:prstGeom prst="rect">
            <a:avLst/>
          </a:prstGeom>
          <a:noFill/>
          <a:ln>
            <a:noFill/>
          </a:ln>
        </p:spPr>
        <p:txBody>
          <a:bodyPr wrap="square" lIns="0" tIns="0" rIns="0" bIns="0" rtlCol="0" anchor="ctr"/>
          <a:lstStyle/>
          <a:p>
            <a:pPr marL="0" indent="0">
              <a:buNone/>
            </a:pPr>
            <a:r>
              <a:rPr sz="850" b="1" i="0">
                <a:solidFill>
                  <a:srgbClr val="C9814E"/>
                </a:solidFill>
                <a:latin typeface="Inter"/>
              </a:rPr>
              <a:t>AVAILABLE GENDER DATA</a:t>
            </a:r>
            <a:endParaRPr lang="en-US" sz="1100" dirty="0"/>
          </a:p>
        </p:txBody>
      </p:sp>
      <p:sp>
        <p:nvSpPr>
          <p:cNvPr id="21" name="Text 19"/>
          <p:cNvSpPr/>
          <p:nvPr/>
        </p:nvSpPr>
        <p:spPr>
          <a:xfrm>
            <a:off x="7406640" y="2560320"/>
            <a:ext cx="3959352" cy="594360"/>
          </a:xfrm>
          <a:prstGeom prst="rect">
            <a:avLst/>
          </a:prstGeom>
          <a:noFill/>
          <a:ln>
            <a:noFill/>
          </a:ln>
        </p:spPr>
        <p:txBody>
          <a:bodyPr wrap="square" lIns="0" tIns="0" rIns="0" bIns="0" rtlCol="0" anchor="ctr"/>
          <a:lstStyle/>
          <a:p>
            <a:pPr marL="0" indent="0">
              <a:buNone/>
            </a:pPr>
            <a:r>
              <a:rPr lang="en-US" sz="3200" b="1" dirty="0">
                <a:solidFill>
                  <a:srgbClr val="1C1B1A"/>
                </a:solidFill>
                <a:latin typeface="Inter" pitchFamily="34" charset="0"/>
                <a:ea typeface="Inter" pitchFamily="34" charset="-122"/>
                <a:cs typeface="Inter" pitchFamily="34" charset="-120"/>
              </a:rPr>
              <a:t>52%</a:t>
            </a:r>
            <a:endParaRPr lang="en-US" sz="3200" dirty="0"/>
          </a:p>
        </p:txBody>
      </p:sp>
      <p:sp>
        <p:nvSpPr>
          <p:cNvPr id="22" name="Text 20"/>
          <p:cNvSpPr/>
          <p:nvPr/>
        </p:nvSpPr>
        <p:spPr>
          <a:xfrm>
            <a:off x="7406640" y="3154680"/>
            <a:ext cx="3959352" cy="274320"/>
          </a:xfrm>
          <a:prstGeom prst="rect">
            <a:avLst/>
          </a:prstGeom>
          <a:noFill/>
          <a:ln>
            <a:noFill/>
          </a:ln>
        </p:spPr>
        <p:txBody>
          <a:bodyPr wrap="square" lIns="0" tIns="0" rIns="0" bIns="0" rtlCol="0" anchor="ctr"/>
          <a:lstStyle/>
          <a:p>
            <a:pPr marL="0" indent="0">
              <a:buNone/>
            </a:pPr>
            <a:r>
              <a:rPr lang="en-US" sz="1250" dirty="0">
                <a:solidFill>
                  <a:srgbClr val="5B564F"/>
                </a:solidFill>
                <a:latin typeface="Inter" pitchFamily="34" charset="0"/>
                <a:ea typeface="Inter" pitchFamily="34" charset="-122"/>
                <a:cs typeface="Inter" pitchFamily="34" charset="-120"/>
              </a:rPr>
              <a:t>Male</a:t>
            </a:r>
            <a:endParaRPr lang="en-US" sz="1250" dirty="0"/>
          </a:p>
        </p:txBody>
      </p:sp>
      <p:sp>
        <p:nvSpPr>
          <p:cNvPr id="23" name="Text 21"/>
          <p:cNvSpPr/>
          <p:nvPr/>
        </p:nvSpPr>
        <p:spPr>
          <a:xfrm>
            <a:off x="7406640" y="3794760"/>
            <a:ext cx="3959352" cy="594360"/>
          </a:xfrm>
          <a:prstGeom prst="rect">
            <a:avLst/>
          </a:prstGeom>
          <a:noFill/>
          <a:ln>
            <a:noFill/>
          </a:ln>
        </p:spPr>
        <p:txBody>
          <a:bodyPr wrap="square" lIns="0" tIns="0" rIns="0" bIns="0" rtlCol="0" anchor="ctr"/>
          <a:lstStyle/>
          <a:p>
            <a:pPr marL="0" indent="0">
              <a:buNone/>
            </a:pPr>
            <a:r>
              <a:rPr lang="en-US" sz="3200" b="1" dirty="0">
                <a:solidFill>
                  <a:srgbClr val="1C1B1A"/>
                </a:solidFill>
                <a:latin typeface="Inter" pitchFamily="34" charset="0"/>
                <a:ea typeface="Inter" pitchFamily="34" charset="-122"/>
                <a:cs typeface="Inter" pitchFamily="34" charset="-120"/>
              </a:rPr>
              <a:t>48%</a:t>
            </a:r>
            <a:endParaRPr lang="en-US" sz="3200" dirty="0"/>
          </a:p>
        </p:txBody>
      </p:sp>
      <p:sp>
        <p:nvSpPr>
          <p:cNvPr id="24" name="Text 22"/>
          <p:cNvSpPr/>
          <p:nvPr/>
        </p:nvSpPr>
        <p:spPr>
          <a:xfrm>
            <a:off x="7406640" y="4389120"/>
            <a:ext cx="3959352" cy="274320"/>
          </a:xfrm>
          <a:prstGeom prst="rect">
            <a:avLst/>
          </a:prstGeom>
          <a:noFill/>
          <a:ln>
            <a:noFill/>
          </a:ln>
        </p:spPr>
        <p:txBody>
          <a:bodyPr wrap="square" lIns="0" tIns="0" rIns="0" bIns="0" rtlCol="0" anchor="ctr"/>
          <a:lstStyle/>
          <a:p>
            <a:pPr marL="0" indent="0">
              <a:buNone/>
            </a:pPr>
            <a:r>
              <a:rPr lang="en-US" sz="1250" dirty="0">
                <a:solidFill>
                  <a:srgbClr val="5B564F"/>
                </a:solidFill>
                <a:latin typeface="Inter" pitchFamily="34" charset="0"/>
                <a:ea typeface="Inter" pitchFamily="34" charset="-122"/>
                <a:cs typeface="Inter" pitchFamily="34" charset="-120"/>
              </a:rPr>
              <a:t>Female</a:t>
            </a:r>
            <a:endParaRPr lang="en-US" sz="1250" dirty="0"/>
          </a:p>
        </p:txBody>
      </p:sp>
      <p:sp>
        <p:nvSpPr>
          <p:cNvPr id="25" name="Text 23"/>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
        <p:nvSpPr>
          <p:cNvPr id="26" name="Audience data source footnote"/>
          <p:cNvSpPr txBox="1"/>
          <p:nvPr/>
        </p:nvSpPr>
        <p:spPr>
          <a:xfrm>
            <a:off x="6565392" y="6473952"/>
            <a:ext cx="5074920" cy="201168"/>
          </a:xfrm>
          <a:prstGeom prst="rect">
            <a:avLst/>
          </a:prstGeom>
          <a:noFill/>
        </p:spPr>
        <p:txBody>
          <a:bodyPr wrap="none">
            <a:spAutoFit/>
          </a:bodyPr>
          <a:lstStyle/>
          <a:p>
            <a:pPr algn="r"/>
            <a:r>
              <a:rPr sz="680" b="0" i="0">
                <a:solidFill>
                  <a:srgbClr val="8A8177"/>
                </a:solidFill>
                <a:latin typeface="Inter"/>
              </a:rPr>
              <a:t>Source: available candidate profile and platform engagement data.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GEOGRAPHIC REPRESENTATION</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700" b="1" dirty="0">
                <a:solidFill>
                  <a:srgbClr val="1C1B1A"/>
                </a:solidFill>
                <a:latin typeface="Inter" pitchFamily="34" charset="0"/>
                <a:ea typeface="Inter" pitchFamily="34" charset="-122"/>
                <a:cs typeface="Inter" pitchFamily="34" charset="-120"/>
              </a:rPr>
              <a:t>Reach spans every major Canadian labour market.</a:t>
            </a:r>
            <a:endParaRPr lang="en-US" sz="2700" dirty="0"/>
          </a:p>
        </p:txBody>
      </p:sp>
      <p:sp>
        <p:nvSpPr>
          <p:cNvPr id="4" name="Text 2"/>
          <p:cNvSpPr/>
          <p:nvPr/>
        </p:nvSpPr>
        <p:spPr>
          <a:xfrm>
            <a:off x="548640" y="1444752"/>
            <a:ext cx="9601200" cy="411480"/>
          </a:xfrm>
          <a:prstGeom prst="rect">
            <a:avLst/>
          </a:prstGeom>
          <a:noFill/>
          <a:ln>
            <a:noFill/>
          </a:ln>
        </p:spPr>
        <p:txBody>
          <a:bodyPr wrap="square" lIns="0" tIns="0" rIns="0" bIns="0" rtlCol="0" anchor="ctr"/>
          <a:lstStyle/>
          <a:p>
            <a:pPr marL="0" indent="0">
              <a:buNone/>
            </a:pPr>
            <a:r>
              <a:rPr lang="en-US" sz="1350" dirty="0">
                <a:solidFill>
                  <a:srgbClr val="5B564F"/>
                </a:solidFill>
                <a:latin typeface="Inter" pitchFamily="34" charset="0"/>
                <a:ea typeface="Inter" pitchFamily="34" charset="-122"/>
                <a:cs typeface="Inter" pitchFamily="34" charset="-120"/>
              </a:rPr>
              <a:t>Weighted toward Ontario and Quebec, with meaningful reach across every region.</a:t>
            </a:r>
            <a:endParaRPr lang="en-US" sz="1350" dirty="0"/>
          </a:p>
        </p:txBody>
      </p:sp>
      <p:sp>
        <p:nvSpPr>
          <p:cNvPr id="5" name="Shape 3"/>
          <p:cNvSpPr/>
          <p:nvPr/>
        </p:nvSpPr>
        <p:spPr>
          <a:xfrm>
            <a:off x="548640" y="2148840"/>
            <a:ext cx="11091672" cy="3794760"/>
          </a:xfrm>
          <a:prstGeom prst="rect">
            <a:avLst/>
          </a:prstGeom>
          <a:noFill/>
          <a:ln w="12700">
            <a:noFill/>
            <a:prstDash val="solid"/>
          </a:ln>
        </p:spPr>
        <p:txBody>
          <a:bodyPr/>
          <a:lstStyle/>
          <a:p>
            <a:endParaRPr lang="en-US"/>
          </a:p>
        </p:txBody>
      </p:sp>
      <p:sp>
        <p:nvSpPr>
          <p:cNvPr id="6" name="Text 4"/>
          <p:cNvSpPr/>
          <p:nvPr/>
        </p:nvSpPr>
        <p:spPr>
          <a:xfrm>
            <a:off x="1005840" y="2560320"/>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Ontario</a:t>
            </a:r>
            <a:endParaRPr lang="en-US" sz="1250" dirty="0"/>
          </a:p>
        </p:txBody>
      </p:sp>
      <p:sp>
        <p:nvSpPr>
          <p:cNvPr id="7" name="Text 5"/>
          <p:cNvSpPr/>
          <p:nvPr/>
        </p:nvSpPr>
        <p:spPr>
          <a:xfrm>
            <a:off x="7621067" y="2560320"/>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38%</a:t>
            </a:r>
            <a:endParaRPr lang="en-US" sz="1250" dirty="0"/>
          </a:p>
        </p:txBody>
      </p:sp>
      <p:sp>
        <p:nvSpPr>
          <p:cNvPr id="8" name="Shape 6"/>
          <p:cNvSpPr/>
          <p:nvPr/>
        </p:nvSpPr>
        <p:spPr>
          <a:xfrm>
            <a:off x="1005840" y="2852928"/>
            <a:ext cx="10177272" cy="118872"/>
          </a:xfrm>
          <a:prstGeom prst="rect">
            <a:avLst/>
          </a:prstGeom>
          <a:solidFill>
            <a:srgbClr val="EFE7DF"/>
          </a:solidFill>
          <a:ln>
            <a:noFill/>
          </a:ln>
        </p:spPr>
        <p:txBody>
          <a:bodyPr/>
          <a:lstStyle/>
          <a:p>
            <a:endParaRPr lang="en-US"/>
          </a:p>
        </p:txBody>
      </p:sp>
      <p:sp>
        <p:nvSpPr>
          <p:cNvPr id="9" name="Shape 7"/>
          <p:cNvSpPr/>
          <p:nvPr/>
        </p:nvSpPr>
        <p:spPr>
          <a:xfrm>
            <a:off x="1005840" y="2852928"/>
            <a:ext cx="3867363" cy="118872"/>
          </a:xfrm>
          <a:prstGeom prst="rect">
            <a:avLst/>
          </a:prstGeom>
          <a:solidFill>
            <a:srgbClr val="C9814E"/>
          </a:solidFill>
          <a:ln>
            <a:noFill/>
          </a:ln>
        </p:spPr>
        <p:txBody>
          <a:bodyPr/>
          <a:lstStyle/>
          <a:p>
            <a:endParaRPr lang="en-US"/>
          </a:p>
        </p:txBody>
      </p:sp>
      <p:sp>
        <p:nvSpPr>
          <p:cNvPr id="10" name="Text 8"/>
          <p:cNvSpPr/>
          <p:nvPr/>
        </p:nvSpPr>
        <p:spPr>
          <a:xfrm>
            <a:off x="1005840" y="3182112"/>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Quebec</a:t>
            </a:r>
            <a:endParaRPr lang="en-US" sz="1250" dirty="0"/>
          </a:p>
        </p:txBody>
      </p:sp>
      <p:sp>
        <p:nvSpPr>
          <p:cNvPr id="11" name="Text 9"/>
          <p:cNvSpPr/>
          <p:nvPr/>
        </p:nvSpPr>
        <p:spPr>
          <a:xfrm>
            <a:off x="7621067" y="3182112"/>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24%</a:t>
            </a:r>
            <a:endParaRPr lang="en-US" sz="1250" dirty="0"/>
          </a:p>
        </p:txBody>
      </p:sp>
      <p:sp>
        <p:nvSpPr>
          <p:cNvPr id="12" name="Shape 10"/>
          <p:cNvSpPr/>
          <p:nvPr/>
        </p:nvSpPr>
        <p:spPr>
          <a:xfrm>
            <a:off x="1005840" y="3474720"/>
            <a:ext cx="10177272" cy="118872"/>
          </a:xfrm>
          <a:prstGeom prst="rect">
            <a:avLst/>
          </a:prstGeom>
          <a:solidFill>
            <a:srgbClr val="EFE7DF"/>
          </a:solidFill>
          <a:ln>
            <a:noFill/>
          </a:ln>
        </p:spPr>
        <p:txBody>
          <a:bodyPr/>
          <a:lstStyle/>
          <a:p>
            <a:endParaRPr lang="en-US"/>
          </a:p>
        </p:txBody>
      </p:sp>
      <p:sp>
        <p:nvSpPr>
          <p:cNvPr id="13" name="Shape 11"/>
          <p:cNvSpPr/>
          <p:nvPr/>
        </p:nvSpPr>
        <p:spPr>
          <a:xfrm>
            <a:off x="1005840" y="3474720"/>
            <a:ext cx="2442545" cy="118872"/>
          </a:xfrm>
          <a:prstGeom prst="rect">
            <a:avLst/>
          </a:prstGeom>
          <a:solidFill>
            <a:srgbClr val="C9814E"/>
          </a:solidFill>
          <a:ln>
            <a:noFill/>
          </a:ln>
        </p:spPr>
        <p:txBody>
          <a:bodyPr/>
          <a:lstStyle/>
          <a:p>
            <a:endParaRPr lang="en-US"/>
          </a:p>
        </p:txBody>
      </p:sp>
      <p:sp>
        <p:nvSpPr>
          <p:cNvPr id="14" name="Text 12"/>
          <p:cNvSpPr/>
          <p:nvPr/>
        </p:nvSpPr>
        <p:spPr>
          <a:xfrm>
            <a:off x="1005840" y="3803904"/>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British Columbia</a:t>
            </a:r>
            <a:endParaRPr lang="en-US" sz="1250" dirty="0"/>
          </a:p>
        </p:txBody>
      </p:sp>
      <p:sp>
        <p:nvSpPr>
          <p:cNvPr id="15" name="Text 13"/>
          <p:cNvSpPr/>
          <p:nvPr/>
        </p:nvSpPr>
        <p:spPr>
          <a:xfrm>
            <a:off x="7621067" y="3803904"/>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15%</a:t>
            </a:r>
            <a:endParaRPr lang="en-US" sz="1250" dirty="0"/>
          </a:p>
        </p:txBody>
      </p:sp>
      <p:sp>
        <p:nvSpPr>
          <p:cNvPr id="16" name="Shape 14"/>
          <p:cNvSpPr/>
          <p:nvPr/>
        </p:nvSpPr>
        <p:spPr>
          <a:xfrm>
            <a:off x="1005840" y="4096512"/>
            <a:ext cx="10177272" cy="118872"/>
          </a:xfrm>
          <a:prstGeom prst="rect">
            <a:avLst/>
          </a:prstGeom>
          <a:solidFill>
            <a:srgbClr val="EFE7DF"/>
          </a:solidFill>
          <a:ln>
            <a:noFill/>
          </a:ln>
        </p:spPr>
        <p:txBody>
          <a:bodyPr/>
          <a:lstStyle/>
          <a:p>
            <a:endParaRPr lang="en-US"/>
          </a:p>
        </p:txBody>
      </p:sp>
      <p:sp>
        <p:nvSpPr>
          <p:cNvPr id="17" name="Shape 15"/>
          <p:cNvSpPr/>
          <p:nvPr/>
        </p:nvSpPr>
        <p:spPr>
          <a:xfrm>
            <a:off x="1005840" y="4096512"/>
            <a:ext cx="1526591" cy="118872"/>
          </a:xfrm>
          <a:prstGeom prst="rect">
            <a:avLst/>
          </a:prstGeom>
          <a:solidFill>
            <a:srgbClr val="C9814E"/>
          </a:solidFill>
          <a:ln>
            <a:noFill/>
          </a:ln>
        </p:spPr>
        <p:txBody>
          <a:bodyPr/>
          <a:lstStyle/>
          <a:p>
            <a:endParaRPr lang="en-US"/>
          </a:p>
        </p:txBody>
      </p:sp>
      <p:sp>
        <p:nvSpPr>
          <p:cNvPr id="18" name="Text 16"/>
          <p:cNvSpPr/>
          <p:nvPr/>
        </p:nvSpPr>
        <p:spPr>
          <a:xfrm>
            <a:off x="1005840" y="4425696"/>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Alberta</a:t>
            </a:r>
            <a:endParaRPr lang="en-US" sz="1250" dirty="0"/>
          </a:p>
        </p:txBody>
      </p:sp>
      <p:sp>
        <p:nvSpPr>
          <p:cNvPr id="19" name="Text 17"/>
          <p:cNvSpPr/>
          <p:nvPr/>
        </p:nvSpPr>
        <p:spPr>
          <a:xfrm>
            <a:off x="7621067" y="4425696"/>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14%</a:t>
            </a:r>
            <a:endParaRPr lang="en-US" sz="1250" dirty="0"/>
          </a:p>
        </p:txBody>
      </p:sp>
      <p:sp>
        <p:nvSpPr>
          <p:cNvPr id="20" name="Shape 18"/>
          <p:cNvSpPr/>
          <p:nvPr/>
        </p:nvSpPr>
        <p:spPr>
          <a:xfrm>
            <a:off x="1005840" y="4718304"/>
            <a:ext cx="10177272" cy="118872"/>
          </a:xfrm>
          <a:prstGeom prst="rect">
            <a:avLst/>
          </a:prstGeom>
          <a:solidFill>
            <a:srgbClr val="EFE7DF"/>
          </a:solidFill>
          <a:ln>
            <a:noFill/>
          </a:ln>
        </p:spPr>
        <p:txBody>
          <a:bodyPr/>
          <a:lstStyle/>
          <a:p>
            <a:endParaRPr lang="en-US"/>
          </a:p>
        </p:txBody>
      </p:sp>
      <p:sp>
        <p:nvSpPr>
          <p:cNvPr id="21" name="Shape 19"/>
          <p:cNvSpPr/>
          <p:nvPr/>
        </p:nvSpPr>
        <p:spPr>
          <a:xfrm>
            <a:off x="1005840" y="4718304"/>
            <a:ext cx="1424818" cy="118872"/>
          </a:xfrm>
          <a:prstGeom prst="rect">
            <a:avLst/>
          </a:prstGeom>
          <a:solidFill>
            <a:srgbClr val="C9814E"/>
          </a:solidFill>
          <a:ln>
            <a:noFill/>
          </a:ln>
        </p:spPr>
        <p:txBody>
          <a:bodyPr/>
          <a:lstStyle/>
          <a:p>
            <a:endParaRPr lang="en-US"/>
          </a:p>
        </p:txBody>
      </p:sp>
      <p:sp>
        <p:nvSpPr>
          <p:cNvPr id="22" name="Text 20"/>
          <p:cNvSpPr/>
          <p:nvPr/>
        </p:nvSpPr>
        <p:spPr>
          <a:xfrm>
            <a:off x="1005840" y="5047488"/>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Atlantic Canada</a:t>
            </a:r>
            <a:endParaRPr lang="en-US" sz="1250" dirty="0"/>
          </a:p>
        </p:txBody>
      </p:sp>
      <p:sp>
        <p:nvSpPr>
          <p:cNvPr id="23" name="Text 21"/>
          <p:cNvSpPr/>
          <p:nvPr/>
        </p:nvSpPr>
        <p:spPr>
          <a:xfrm>
            <a:off x="7621067" y="5047488"/>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9%</a:t>
            </a:r>
            <a:endParaRPr lang="en-US" sz="1250" dirty="0"/>
          </a:p>
        </p:txBody>
      </p:sp>
      <p:sp>
        <p:nvSpPr>
          <p:cNvPr id="24" name="Shape 22"/>
          <p:cNvSpPr/>
          <p:nvPr/>
        </p:nvSpPr>
        <p:spPr>
          <a:xfrm>
            <a:off x="1005840" y="5340096"/>
            <a:ext cx="10177272" cy="118872"/>
          </a:xfrm>
          <a:prstGeom prst="rect">
            <a:avLst/>
          </a:prstGeom>
          <a:solidFill>
            <a:srgbClr val="EFE7DF"/>
          </a:solidFill>
          <a:ln>
            <a:noFill/>
          </a:ln>
        </p:spPr>
        <p:txBody>
          <a:bodyPr/>
          <a:lstStyle/>
          <a:p>
            <a:endParaRPr lang="en-US"/>
          </a:p>
        </p:txBody>
      </p:sp>
      <p:sp>
        <p:nvSpPr>
          <p:cNvPr id="25" name="Shape 23"/>
          <p:cNvSpPr/>
          <p:nvPr/>
        </p:nvSpPr>
        <p:spPr>
          <a:xfrm>
            <a:off x="1005840" y="5340096"/>
            <a:ext cx="915954" cy="118872"/>
          </a:xfrm>
          <a:prstGeom prst="rect">
            <a:avLst/>
          </a:prstGeom>
          <a:solidFill>
            <a:srgbClr val="C9814E"/>
          </a:solidFill>
          <a:ln>
            <a:noFill/>
          </a:ln>
        </p:spPr>
        <p:txBody>
          <a:bodyPr/>
          <a:lstStyle/>
          <a:p>
            <a:endParaRPr lang="en-US"/>
          </a:p>
        </p:txBody>
      </p:sp>
      <p:sp>
        <p:nvSpPr>
          <p:cNvPr id="26" name="Text 24"/>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
        <p:nvSpPr>
          <p:cNvPr id="27" name="Audience data source footnote"/>
          <p:cNvSpPr txBox="1"/>
          <p:nvPr/>
        </p:nvSpPr>
        <p:spPr>
          <a:xfrm>
            <a:off x="6565392" y="6473952"/>
            <a:ext cx="5074920" cy="201168"/>
          </a:xfrm>
          <a:prstGeom prst="rect">
            <a:avLst/>
          </a:prstGeom>
          <a:noFill/>
        </p:spPr>
        <p:txBody>
          <a:bodyPr wrap="none">
            <a:spAutoFit/>
          </a:bodyPr>
          <a:lstStyle/>
          <a:p>
            <a:pPr algn="r"/>
            <a:r>
              <a:rPr sz="680" b="0" i="0">
                <a:solidFill>
                  <a:srgbClr val="8A8177"/>
                </a:solidFill>
                <a:latin typeface="Inter"/>
              </a:rPr>
              <a:t>Source: available candidate profile and platform engagement data.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AF6F0"/>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320040"/>
          </a:xfrm>
          <a:prstGeom prst="rect">
            <a:avLst/>
          </a:prstGeom>
          <a:noFill/>
          <a:ln>
            <a:noFill/>
          </a:ln>
        </p:spPr>
        <p:txBody>
          <a:bodyPr wrap="square" lIns="0" tIns="0" rIns="0" bIns="0" rtlCol="0" anchor="ctr"/>
          <a:lstStyle/>
          <a:p>
            <a:pPr marL="0" indent="0">
              <a:buNone/>
            </a:pPr>
            <a:r>
              <a:rPr lang="en-US" sz="1200" kern="0" spc="150" dirty="0">
                <a:solidFill>
                  <a:srgbClr val="C9814E"/>
                </a:solidFill>
                <a:latin typeface="Inter" pitchFamily="34" charset="0"/>
                <a:ea typeface="Inter" pitchFamily="34" charset="-122"/>
                <a:cs typeface="Inter" pitchFamily="34" charset="-120"/>
              </a:rPr>
              <a:t>// WHO OUR CANDIDATES ARE</a:t>
            </a:r>
            <a:endParaRPr lang="en-US" sz="1200" dirty="0"/>
          </a:p>
        </p:txBody>
      </p:sp>
      <p:sp>
        <p:nvSpPr>
          <p:cNvPr id="3" name="Text 1"/>
          <p:cNvSpPr/>
          <p:nvPr/>
        </p:nvSpPr>
        <p:spPr>
          <a:xfrm>
            <a:off x="530352" y="822960"/>
            <a:ext cx="10972800" cy="640080"/>
          </a:xfrm>
          <a:prstGeom prst="rect">
            <a:avLst/>
          </a:prstGeom>
          <a:noFill/>
          <a:ln>
            <a:noFill/>
          </a:ln>
        </p:spPr>
        <p:txBody>
          <a:bodyPr wrap="square" lIns="0" tIns="0" rIns="0" bIns="0" rtlCol="0" anchor="ctr"/>
          <a:lstStyle/>
          <a:p>
            <a:pPr marL="0" indent="0">
              <a:buNone/>
            </a:pPr>
            <a:r>
              <a:rPr lang="en-US" sz="2800" b="1" dirty="0">
                <a:solidFill>
                  <a:srgbClr val="1C1B1A"/>
                </a:solidFill>
                <a:latin typeface="Inter" pitchFamily="34" charset="0"/>
                <a:ea typeface="Inter" pitchFamily="34" charset="-122"/>
                <a:cs typeface="Inter" pitchFamily="34" charset="-120"/>
              </a:rPr>
              <a:t>The professions behind the audience.</a:t>
            </a:r>
            <a:endParaRPr lang="en-US" sz="2800" dirty="0"/>
          </a:p>
        </p:txBody>
      </p:sp>
      <p:sp>
        <p:nvSpPr>
          <p:cNvPr id="4" name="Text 2"/>
          <p:cNvSpPr/>
          <p:nvPr/>
        </p:nvSpPr>
        <p:spPr>
          <a:xfrm>
            <a:off x="548640" y="1444752"/>
            <a:ext cx="10515600" cy="411480"/>
          </a:xfrm>
          <a:prstGeom prst="rect">
            <a:avLst/>
          </a:prstGeom>
          <a:noFill/>
          <a:ln>
            <a:noFill/>
          </a:ln>
        </p:spPr>
        <p:txBody>
          <a:bodyPr wrap="square" lIns="0" tIns="0" rIns="0" bIns="0" rtlCol="0" anchor="ctr"/>
          <a:lstStyle/>
          <a:p>
            <a:pPr marL="0" indent="0">
              <a:buNone/>
            </a:pPr>
            <a:r>
              <a:rPr lang="en-US" sz="1350" dirty="0">
                <a:solidFill>
                  <a:srgbClr val="5B564F"/>
                </a:solidFill>
                <a:latin typeface="Inter" pitchFamily="34" charset="0"/>
                <a:ea typeface="Inter" pitchFamily="34" charset="-122"/>
                <a:cs typeface="Inter" pitchFamily="34" charset="-120"/>
              </a:rPr>
              <a:t>Working professionals across every major job function — weighted toward technology, engineering and client-facing roles.</a:t>
            </a:r>
            <a:endParaRPr lang="en-US" sz="1350" dirty="0"/>
          </a:p>
        </p:txBody>
      </p:sp>
      <p:sp>
        <p:nvSpPr>
          <p:cNvPr id="5" name="Shape 3"/>
          <p:cNvSpPr/>
          <p:nvPr/>
        </p:nvSpPr>
        <p:spPr>
          <a:xfrm>
            <a:off x="548640" y="2103120"/>
            <a:ext cx="11091672" cy="3931920"/>
          </a:xfrm>
          <a:prstGeom prst="rect">
            <a:avLst/>
          </a:prstGeom>
          <a:noFill/>
          <a:ln w="12700">
            <a:noFill/>
            <a:prstDash val="solid"/>
          </a:ln>
        </p:spPr>
        <p:txBody>
          <a:bodyPr/>
          <a:lstStyle/>
          <a:p>
            <a:endParaRPr lang="en-US"/>
          </a:p>
        </p:txBody>
      </p:sp>
      <p:sp>
        <p:nvSpPr>
          <p:cNvPr id="6" name="Text 4"/>
          <p:cNvSpPr/>
          <p:nvPr/>
        </p:nvSpPr>
        <p:spPr>
          <a:xfrm>
            <a:off x="1005840" y="2377440"/>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Technology &amp; Engineering</a:t>
            </a:r>
            <a:endParaRPr lang="en-US" sz="1250" dirty="0"/>
          </a:p>
        </p:txBody>
      </p:sp>
      <p:sp>
        <p:nvSpPr>
          <p:cNvPr id="7" name="Text 5"/>
          <p:cNvSpPr/>
          <p:nvPr/>
        </p:nvSpPr>
        <p:spPr>
          <a:xfrm>
            <a:off x="7621067" y="2377440"/>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30%</a:t>
            </a:r>
            <a:endParaRPr lang="en-US" sz="1250" dirty="0"/>
          </a:p>
        </p:txBody>
      </p:sp>
      <p:sp>
        <p:nvSpPr>
          <p:cNvPr id="8" name="Shape 6"/>
          <p:cNvSpPr/>
          <p:nvPr/>
        </p:nvSpPr>
        <p:spPr>
          <a:xfrm>
            <a:off x="1005840" y="2670048"/>
            <a:ext cx="10177272" cy="118872"/>
          </a:xfrm>
          <a:prstGeom prst="rect">
            <a:avLst/>
          </a:prstGeom>
          <a:solidFill>
            <a:srgbClr val="EFE7DF"/>
          </a:solidFill>
          <a:ln>
            <a:noFill/>
          </a:ln>
        </p:spPr>
        <p:txBody>
          <a:bodyPr/>
          <a:lstStyle/>
          <a:p>
            <a:endParaRPr lang="en-US"/>
          </a:p>
        </p:txBody>
      </p:sp>
      <p:sp>
        <p:nvSpPr>
          <p:cNvPr id="9" name="Shape 7"/>
          <p:cNvSpPr/>
          <p:nvPr/>
        </p:nvSpPr>
        <p:spPr>
          <a:xfrm>
            <a:off x="1005840" y="2670048"/>
            <a:ext cx="3032827" cy="118872"/>
          </a:xfrm>
          <a:prstGeom prst="rect">
            <a:avLst/>
          </a:prstGeom>
          <a:solidFill>
            <a:srgbClr val="C9814E"/>
          </a:solidFill>
          <a:ln>
            <a:noFill/>
          </a:ln>
        </p:spPr>
        <p:txBody>
          <a:bodyPr/>
          <a:lstStyle/>
          <a:p>
            <a:endParaRPr lang="en-US"/>
          </a:p>
        </p:txBody>
      </p:sp>
      <p:sp>
        <p:nvSpPr>
          <p:cNvPr id="10" name="Text 8"/>
          <p:cNvSpPr/>
          <p:nvPr/>
        </p:nvSpPr>
        <p:spPr>
          <a:xfrm>
            <a:off x="1005840" y="2820924"/>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Customer Service, Sales &amp; Hospitality</a:t>
            </a:r>
            <a:endParaRPr lang="en-US" sz="1250" dirty="0"/>
          </a:p>
        </p:txBody>
      </p:sp>
      <p:sp>
        <p:nvSpPr>
          <p:cNvPr id="11" name="Text 9"/>
          <p:cNvSpPr/>
          <p:nvPr/>
        </p:nvSpPr>
        <p:spPr>
          <a:xfrm>
            <a:off x="7621067" y="2820924"/>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20%</a:t>
            </a:r>
            <a:endParaRPr lang="en-US" sz="1250" dirty="0"/>
          </a:p>
        </p:txBody>
      </p:sp>
      <p:sp>
        <p:nvSpPr>
          <p:cNvPr id="12" name="Shape 10"/>
          <p:cNvSpPr/>
          <p:nvPr/>
        </p:nvSpPr>
        <p:spPr>
          <a:xfrm>
            <a:off x="1005840" y="3113532"/>
            <a:ext cx="10177272" cy="118872"/>
          </a:xfrm>
          <a:prstGeom prst="rect">
            <a:avLst/>
          </a:prstGeom>
          <a:solidFill>
            <a:srgbClr val="EFE7DF"/>
          </a:solidFill>
          <a:ln>
            <a:noFill/>
          </a:ln>
        </p:spPr>
        <p:txBody>
          <a:bodyPr/>
          <a:lstStyle/>
          <a:p>
            <a:endParaRPr lang="en-US"/>
          </a:p>
        </p:txBody>
      </p:sp>
      <p:sp>
        <p:nvSpPr>
          <p:cNvPr id="13" name="Shape 11"/>
          <p:cNvSpPr/>
          <p:nvPr/>
        </p:nvSpPr>
        <p:spPr>
          <a:xfrm>
            <a:off x="1005840" y="3113532"/>
            <a:ext cx="2004923" cy="118872"/>
          </a:xfrm>
          <a:prstGeom prst="rect">
            <a:avLst/>
          </a:prstGeom>
          <a:solidFill>
            <a:srgbClr val="C9814E"/>
          </a:solidFill>
          <a:ln>
            <a:noFill/>
          </a:ln>
        </p:spPr>
        <p:txBody>
          <a:bodyPr/>
          <a:lstStyle/>
          <a:p>
            <a:endParaRPr lang="en-US"/>
          </a:p>
        </p:txBody>
      </p:sp>
      <p:sp>
        <p:nvSpPr>
          <p:cNvPr id="14" name="Text 12"/>
          <p:cNvSpPr/>
          <p:nvPr/>
        </p:nvSpPr>
        <p:spPr>
          <a:xfrm>
            <a:off x="1005840" y="3264408"/>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Administration, HR &amp; Project Management</a:t>
            </a:r>
            <a:endParaRPr lang="en-US" sz="1250" dirty="0"/>
          </a:p>
        </p:txBody>
      </p:sp>
      <p:sp>
        <p:nvSpPr>
          <p:cNvPr id="15" name="Text 13"/>
          <p:cNvSpPr/>
          <p:nvPr/>
        </p:nvSpPr>
        <p:spPr>
          <a:xfrm>
            <a:off x="7621067" y="3264408"/>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15%</a:t>
            </a:r>
            <a:endParaRPr lang="en-US" sz="1250" dirty="0"/>
          </a:p>
        </p:txBody>
      </p:sp>
      <p:sp>
        <p:nvSpPr>
          <p:cNvPr id="16" name="Shape 14"/>
          <p:cNvSpPr/>
          <p:nvPr/>
        </p:nvSpPr>
        <p:spPr>
          <a:xfrm>
            <a:off x="1005840" y="3557016"/>
            <a:ext cx="10177272" cy="118872"/>
          </a:xfrm>
          <a:prstGeom prst="rect">
            <a:avLst/>
          </a:prstGeom>
          <a:solidFill>
            <a:srgbClr val="EFE7DF"/>
          </a:solidFill>
          <a:ln>
            <a:noFill/>
          </a:ln>
        </p:spPr>
        <p:txBody>
          <a:bodyPr/>
          <a:lstStyle/>
          <a:p>
            <a:endParaRPr lang="en-US"/>
          </a:p>
        </p:txBody>
      </p:sp>
      <p:sp>
        <p:nvSpPr>
          <p:cNvPr id="17" name="Shape 15"/>
          <p:cNvSpPr/>
          <p:nvPr/>
        </p:nvSpPr>
        <p:spPr>
          <a:xfrm>
            <a:off x="1005840" y="3557016"/>
            <a:ext cx="1557123" cy="118872"/>
          </a:xfrm>
          <a:prstGeom prst="rect">
            <a:avLst/>
          </a:prstGeom>
          <a:solidFill>
            <a:srgbClr val="C9814E"/>
          </a:solidFill>
          <a:ln>
            <a:noFill/>
          </a:ln>
        </p:spPr>
        <p:txBody>
          <a:bodyPr/>
          <a:lstStyle/>
          <a:p>
            <a:endParaRPr lang="en-US"/>
          </a:p>
        </p:txBody>
      </p:sp>
      <p:sp>
        <p:nvSpPr>
          <p:cNvPr id="18" name="Text 16"/>
          <p:cNvSpPr/>
          <p:nvPr/>
        </p:nvSpPr>
        <p:spPr>
          <a:xfrm>
            <a:off x="1005840" y="3707892"/>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Education, Healthcare &amp; Community Services</a:t>
            </a:r>
            <a:endParaRPr lang="en-US" sz="1250" dirty="0"/>
          </a:p>
        </p:txBody>
      </p:sp>
      <p:sp>
        <p:nvSpPr>
          <p:cNvPr id="19" name="Text 17"/>
          <p:cNvSpPr/>
          <p:nvPr/>
        </p:nvSpPr>
        <p:spPr>
          <a:xfrm>
            <a:off x="7621067" y="3707892"/>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13%</a:t>
            </a:r>
            <a:endParaRPr lang="en-US" sz="1250" dirty="0"/>
          </a:p>
        </p:txBody>
      </p:sp>
      <p:sp>
        <p:nvSpPr>
          <p:cNvPr id="20" name="Shape 18"/>
          <p:cNvSpPr/>
          <p:nvPr/>
        </p:nvSpPr>
        <p:spPr>
          <a:xfrm>
            <a:off x="1005840" y="4000500"/>
            <a:ext cx="10177272" cy="118872"/>
          </a:xfrm>
          <a:prstGeom prst="rect">
            <a:avLst/>
          </a:prstGeom>
          <a:solidFill>
            <a:srgbClr val="EFE7DF"/>
          </a:solidFill>
          <a:ln>
            <a:noFill/>
          </a:ln>
        </p:spPr>
        <p:txBody>
          <a:bodyPr/>
          <a:lstStyle/>
          <a:p>
            <a:endParaRPr lang="en-US"/>
          </a:p>
        </p:txBody>
      </p:sp>
      <p:sp>
        <p:nvSpPr>
          <p:cNvPr id="21" name="Shape 19"/>
          <p:cNvSpPr/>
          <p:nvPr/>
        </p:nvSpPr>
        <p:spPr>
          <a:xfrm>
            <a:off x="1005840" y="4000500"/>
            <a:ext cx="1241627" cy="118872"/>
          </a:xfrm>
          <a:prstGeom prst="rect">
            <a:avLst/>
          </a:prstGeom>
          <a:solidFill>
            <a:srgbClr val="C9814E"/>
          </a:solidFill>
          <a:ln>
            <a:noFill/>
          </a:ln>
        </p:spPr>
        <p:txBody>
          <a:bodyPr/>
          <a:lstStyle/>
          <a:p>
            <a:endParaRPr lang="en-US"/>
          </a:p>
        </p:txBody>
      </p:sp>
      <p:sp>
        <p:nvSpPr>
          <p:cNvPr id="22" name="Text 20"/>
          <p:cNvSpPr/>
          <p:nvPr/>
        </p:nvSpPr>
        <p:spPr>
          <a:xfrm>
            <a:off x="1005840" y="4151376"/>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Marketing, Communications &amp; Creative</a:t>
            </a:r>
            <a:endParaRPr lang="en-US" sz="1250" dirty="0"/>
          </a:p>
        </p:txBody>
      </p:sp>
      <p:sp>
        <p:nvSpPr>
          <p:cNvPr id="23" name="Text 21"/>
          <p:cNvSpPr/>
          <p:nvPr/>
        </p:nvSpPr>
        <p:spPr>
          <a:xfrm>
            <a:off x="7621067" y="4151376"/>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10%</a:t>
            </a:r>
            <a:endParaRPr lang="en-US" sz="1250" dirty="0"/>
          </a:p>
        </p:txBody>
      </p:sp>
      <p:sp>
        <p:nvSpPr>
          <p:cNvPr id="24" name="Shape 22"/>
          <p:cNvSpPr/>
          <p:nvPr/>
        </p:nvSpPr>
        <p:spPr>
          <a:xfrm>
            <a:off x="1005840" y="4443984"/>
            <a:ext cx="10177272" cy="118872"/>
          </a:xfrm>
          <a:prstGeom prst="rect">
            <a:avLst/>
          </a:prstGeom>
          <a:solidFill>
            <a:srgbClr val="EFE7DF"/>
          </a:solidFill>
          <a:ln>
            <a:noFill/>
          </a:ln>
        </p:spPr>
        <p:txBody>
          <a:bodyPr/>
          <a:lstStyle/>
          <a:p>
            <a:endParaRPr lang="en-US"/>
          </a:p>
        </p:txBody>
      </p:sp>
      <p:sp>
        <p:nvSpPr>
          <p:cNvPr id="25" name="Shape 23"/>
          <p:cNvSpPr/>
          <p:nvPr/>
        </p:nvSpPr>
        <p:spPr>
          <a:xfrm>
            <a:off x="1005840" y="4443984"/>
            <a:ext cx="1017727" cy="118872"/>
          </a:xfrm>
          <a:prstGeom prst="rect">
            <a:avLst/>
          </a:prstGeom>
          <a:solidFill>
            <a:srgbClr val="C9814E"/>
          </a:solidFill>
          <a:ln>
            <a:noFill/>
          </a:ln>
        </p:spPr>
        <p:txBody>
          <a:bodyPr/>
          <a:lstStyle/>
          <a:p>
            <a:endParaRPr lang="en-US"/>
          </a:p>
        </p:txBody>
      </p:sp>
      <p:sp>
        <p:nvSpPr>
          <p:cNvPr id="26" name="Text 24"/>
          <p:cNvSpPr/>
          <p:nvPr/>
        </p:nvSpPr>
        <p:spPr>
          <a:xfrm>
            <a:off x="1005840" y="4594860"/>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Finance, Legal &amp; Compliance</a:t>
            </a:r>
            <a:endParaRPr lang="en-US" sz="1250" dirty="0"/>
          </a:p>
        </p:txBody>
      </p:sp>
      <p:sp>
        <p:nvSpPr>
          <p:cNvPr id="27" name="Text 25"/>
          <p:cNvSpPr/>
          <p:nvPr/>
        </p:nvSpPr>
        <p:spPr>
          <a:xfrm>
            <a:off x="7621067" y="4594860"/>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4%</a:t>
            </a:r>
            <a:endParaRPr lang="en-US" sz="1250" dirty="0"/>
          </a:p>
        </p:txBody>
      </p:sp>
      <p:sp>
        <p:nvSpPr>
          <p:cNvPr id="28" name="Shape 26"/>
          <p:cNvSpPr/>
          <p:nvPr/>
        </p:nvSpPr>
        <p:spPr>
          <a:xfrm>
            <a:off x="1005840" y="4887468"/>
            <a:ext cx="10177272" cy="118872"/>
          </a:xfrm>
          <a:prstGeom prst="rect">
            <a:avLst/>
          </a:prstGeom>
          <a:solidFill>
            <a:srgbClr val="EFE7DF"/>
          </a:solidFill>
          <a:ln>
            <a:noFill/>
          </a:ln>
        </p:spPr>
        <p:txBody>
          <a:bodyPr/>
          <a:lstStyle/>
          <a:p>
            <a:endParaRPr lang="en-US"/>
          </a:p>
        </p:txBody>
      </p:sp>
      <p:sp>
        <p:nvSpPr>
          <p:cNvPr id="29" name="Shape 27"/>
          <p:cNvSpPr/>
          <p:nvPr/>
        </p:nvSpPr>
        <p:spPr>
          <a:xfrm>
            <a:off x="1005840" y="4887468"/>
            <a:ext cx="468155" cy="118872"/>
          </a:xfrm>
          <a:prstGeom prst="rect">
            <a:avLst/>
          </a:prstGeom>
          <a:solidFill>
            <a:srgbClr val="C9814E"/>
          </a:solidFill>
          <a:ln>
            <a:noFill/>
          </a:ln>
        </p:spPr>
        <p:txBody>
          <a:bodyPr/>
          <a:lstStyle/>
          <a:p>
            <a:endParaRPr lang="en-US"/>
          </a:p>
        </p:txBody>
      </p:sp>
      <p:sp>
        <p:nvSpPr>
          <p:cNvPr id="30" name="Text 28"/>
          <p:cNvSpPr/>
          <p:nvPr/>
        </p:nvSpPr>
        <p:spPr>
          <a:xfrm>
            <a:off x="1005840" y="5038344"/>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Operations, Supply Chain &amp; Logistics</a:t>
            </a:r>
            <a:endParaRPr lang="en-US" sz="1250" dirty="0"/>
          </a:p>
        </p:txBody>
      </p:sp>
      <p:sp>
        <p:nvSpPr>
          <p:cNvPr id="31" name="Text 29"/>
          <p:cNvSpPr/>
          <p:nvPr/>
        </p:nvSpPr>
        <p:spPr>
          <a:xfrm>
            <a:off x="7621067" y="5038344"/>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3%</a:t>
            </a:r>
            <a:endParaRPr lang="en-US" sz="1250" dirty="0"/>
          </a:p>
        </p:txBody>
      </p:sp>
      <p:sp>
        <p:nvSpPr>
          <p:cNvPr id="32" name="Shape 30"/>
          <p:cNvSpPr/>
          <p:nvPr/>
        </p:nvSpPr>
        <p:spPr>
          <a:xfrm>
            <a:off x="1005840" y="5330952"/>
            <a:ext cx="10177272" cy="118872"/>
          </a:xfrm>
          <a:prstGeom prst="rect">
            <a:avLst/>
          </a:prstGeom>
          <a:solidFill>
            <a:srgbClr val="EFE7DF"/>
          </a:solidFill>
          <a:ln>
            <a:noFill/>
          </a:ln>
        </p:spPr>
        <p:txBody>
          <a:bodyPr/>
          <a:lstStyle/>
          <a:p>
            <a:endParaRPr lang="en-US"/>
          </a:p>
        </p:txBody>
      </p:sp>
      <p:sp>
        <p:nvSpPr>
          <p:cNvPr id="33" name="Shape 31"/>
          <p:cNvSpPr/>
          <p:nvPr/>
        </p:nvSpPr>
        <p:spPr>
          <a:xfrm>
            <a:off x="1005840" y="5330952"/>
            <a:ext cx="386736" cy="118872"/>
          </a:xfrm>
          <a:prstGeom prst="rect">
            <a:avLst/>
          </a:prstGeom>
          <a:solidFill>
            <a:srgbClr val="C9814E"/>
          </a:solidFill>
          <a:ln>
            <a:noFill/>
          </a:ln>
        </p:spPr>
        <p:txBody>
          <a:bodyPr/>
          <a:lstStyle/>
          <a:p>
            <a:endParaRPr lang="en-US"/>
          </a:p>
        </p:txBody>
      </p:sp>
      <p:sp>
        <p:nvSpPr>
          <p:cNvPr id="34" name="Text 32"/>
          <p:cNvSpPr/>
          <p:nvPr/>
        </p:nvSpPr>
        <p:spPr>
          <a:xfrm>
            <a:off x="1005840" y="5481828"/>
            <a:ext cx="6615227" cy="274320"/>
          </a:xfrm>
          <a:prstGeom prst="rect">
            <a:avLst/>
          </a:prstGeom>
          <a:noFill/>
          <a:ln>
            <a:noFill/>
          </a:ln>
        </p:spPr>
        <p:txBody>
          <a:bodyPr wrap="square" lIns="0" tIns="0" rIns="0" bIns="0" rtlCol="0" anchor="ctr"/>
          <a:lstStyle/>
          <a:p>
            <a:pPr marL="0" indent="0">
              <a:buNone/>
            </a:pPr>
            <a:r>
              <a:rPr lang="en-US" sz="1250" b="1" dirty="0">
                <a:solidFill>
                  <a:srgbClr val="1C1B1A"/>
                </a:solidFill>
                <a:latin typeface="Inter" pitchFamily="34" charset="0"/>
                <a:ea typeface="Inter" pitchFamily="34" charset="-122"/>
                <a:cs typeface="Inter" pitchFamily="34" charset="-120"/>
              </a:rPr>
              <a:t>Other</a:t>
            </a:r>
            <a:endParaRPr lang="en-US" sz="1250" dirty="0"/>
          </a:p>
        </p:txBody>
      </p:sp>
      <p:sp>
        <p:nvSpPr>
          <p:cNvPr id="35" name="Text 33"/>
          <p:cNvSpPr/>
          <p:nvPr/>
        </p:nvSpPr>
        <p:spPr>
          <a:xfrm>
            <a:off x="7621067" y="5481828"/>
            <a:ext cx="3562045" cy="274320"/>
          </a:xfrm>
          <a:prstGeom prst="rect">
            <a:avLst/>
          </a:prstGeom>
          <a:noFill/>
          <a:ln>
            <a:noFill/>
          </a:ln>
        </p:spPr>
        <p:txBody>
          <a:bodyPr wrap="square" lIns="0" tIns="0" rIns="0" bIns="0" rtlCol="0" anchor="ctr"/>
          <a:lstStyle/>
          <a:p>
            <a:pPr marL="0" indent="0" algn="r">
              <a:buNone/>
            </a:pPr>
            <a:r>
              <a:rPr lang="en-US" sz="1250" b="1" dirty="0">
                <a:solidFill>
                  <a:srgbClr val="C9814E"/>
                </a:solidFill>
                <a:latin typeface="Inter" pitchFamily="34" charset="0"/>
                <a:ea typeface="Inter" pitchFamily="34" charset="-122"/>
                <a:cs typeface="Inter" pitchFamily="34" charset="-120"/>
              </a:rPr>
              <a:t>5%</a:t>
            </a:r>
            <a:endParaRPr lang="en-US" sz="1250" dirty="0"/>
          </a:p>
        </p:txBody>
      </p:sp>
      <p:sp>
        <p:nvSpPr>
          <p:cNvPr id="36" name="Shape 34"/>
          <p:cNvSpPr/>
          <p:nvPr/>
        </p:nvSpPr>
        <p:spPr>
          <a:xfrm>
            <a:off x="1005840" y="5774436"/>
            <a:ext cx="10177272" cy="118872"/>
          </a:xfrm>
          <a:prstGeom prst="rect">
            <a:avLst/>
          </a:prstGeom>
          <a:solidFill>
            <a:srgbClr val="EFE7DF"/>
          </a:solidFill>
          <a:ln>
            <a:noFill/>
          </a:ln>
        </p:spPr>
        <p:txBody>
          <a:bodyPr/>
          <a:lstStyle/>
          <a:p>
            <a:endParaRPr lang="en-US"/>
          </a:p>
        </p:txBody>
      </p:sp>
      <p:sp>
        <p:nvSpPr>
          <p:cNvPr id="37" name="Shape 35"/>
          <p:cNvSpPr/>
          <p:nvPr/>
        </p:nvSpPr>
        <p:spPr>
          <a:xfrm>
            <a:off x="1005840" y="5774436"/>
            <a:ext cx="468155" cy="118872"/>
          </a:xfrm>
          <a:prstGeom prst="rect">
            <a:avLst/>
          </a:prstGeom>
          <a:solidFill>
            <a:srgbClr val="C9814E"/>
          </a:solidFill>
          <a:ln>
            <a:noFill/>
          </a:ln>
        </p:spPr>
        <p:txBody>
          <a:bodyPr/>
          <a:lstStyle/>
          <a:p>
            <a:endParaRPr lang="en-US"/>
          </a:p>
        </p:txBody>
      </p:sp>
      <p:sp>
        <p:nvSpPr>
          <p:cNvPr id="38" name="Text 36"/>
          <p:cNvSpPr/>
          <p:nvPr/>
        </p:nvSpPr>
        <p:spPr>
          <a:xfrm>
            <a:off x="548640" y="6473952"/>
            <a:ext cx="5486400" cy="274320"/>
          </a:xfrm>
          <a:prstGeom prst="rect">
            <a:avLst/>
          </a:prstGeom>
          <a:noFill/>
          <a:ln>
            <a:noFill/>
          </a:ln>
        </p:spPr>
        <p:txBody>
          <a:bodyPr wrap="square" lIns="0" tIns="0" rIns="0" bIns="0" rtlCol="0" anchor="ctr"/>
          <a:lstStyle/>
          <a:p>
            <a:pPr marL="0" indent="0">
              <a:buNone/>
            </a:pPr>
            <a:r>
              <a:rPr lang="en-US" sz="900" dirty="0" err="1">
                <a:solidFill>
                  <a:srgbClr val="8A8177"/>
                </a:solidFill>
                <a:latin typeface="Inter" pitchFamily="34" charset="0"/>
                <a:ea typeface="Inter" pitchFamily="34" charset="-122"/>
                <a:cs typeface="Inter" pitchFamily="34" charset="-120"/>
              </a:rPr>
              <a:t>hireDiverse</a:t>
            </a:r>
            <a:r>
              <a:rPr lang="en-US" sz="900" dirty="0">
                <a:solidFill>
                  <a:srgbClr val="8A8177"/>
                </a:solidFill>
                <a:latin typeface="Inter" pitchFamily="34" charset="0"/>
                <a:ea typeface="Inter" pitchFamily="34" charset="-122"/>
                <a:cs typeface="Inter" pitchFamily="34" charset="-120"/>
              </a:rPr>
              <a:t>  ·  Audience Insights</a:t>
            </a:r>
            <a:endParaRPr lang="en-US" sz="900" dirty="0"/>
          </a:p>
        </p:txBody>
      </p:sp>
      <p:sp>
        <p:nvSpPr>
          <p:cNvPr id="39" name="Audience data source footnote"/>
          <p:cNvSpPr txBox="1"/>
          <p:nvPr/>
        </p:nvSpPr>
        <p:spPr>
          <a:xfrm>
            <a:off x="6565392" y="6473952"/>
            <a:ext cx="5074920" cy="201168"/>
          </a:xfrm>
          <a:prstGeom prst="rect">
            <a:avLst/>
          </a:prstGeom>
          <a:noFill/>
        </p:spPr>
        <p:txBody>
          <a:bodyPr wrap="none">
            <a:spAutoFit/>
          </a:bodyPr>
          <a:lstStyle/>
          <a:p>
            <a:pPr algn="r"/>
            <a:r>
              <a:rPr sz="680" b="0" i="0">
                <a:solidFill>
                  <a:srgbClr val="8A8177"/>
                </a:solidFill>
                <a:latin typeface="Inter"/>
              </a:rPr>
              <a:t>Source: available candidate profile and platform engagement data.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186</TotalTime>
  <Words>1281</Words>
  <Application>Microsoft Macintosh PowerPoint</Application>
  <PresentationFormat>Widescreen</PresentationFormat>
  <Paragraphs>233</Paragraphs>
  <Slides>15</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Shauna Cole</cp:lastModifiedBy>
  <cp:revision>7</cp:revision>
  <dcterms:created xsi:type="dcterms:W3CDTF">2026-08-19T20:01:59Z</dcterms:created>
  <dcterms:modified xsi:type="dcterms:W3CDTF">2026-08-21T19:31:23Z</dcterms:modified>
</cp:coreProperties>
</file>